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9"/>
  </p:notesMasterIdLst>
  <p:sldIdLst>
    <p:sldId id="266" r:id="rId2"/>
    <p:sldId id="256" r:id="rId3"/>
    <p:sldId id="273" r:id="rId4"/>
    <p:sldId id="271" r:id="rId5"/>
    <p:sldId id="272" r:id="rId6"/>
    <p:sldId id="259" r:id="rId7"/>
    <p:sldId id="257" r:id="rId8"/>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94B3"/>
    <a:srgbClr val="C1A5C7"/>
    <a:srgbClr val="A2DAB3"/>
    <a:srgbClr val="7285D5"/>
    <a:srgbClr val="E9AF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9"/>
    <p:restoredTop sz="86738"/>
  </p:normalViewPr>
  <p:slideViewPr>
    <p:cSldViewPr snapToGrid="0" snapToObjects="1">
      <p:cViewPr>
        <p:scale>
          <a:sx n="80" d="100"/>
          <a:sy n="80" d="100"/>
        </p:scale>
        <p:origin x="1680" y="-18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919DF-3FEB-F74C-9ED3-D410B8B0A25C}" type="datetimeFigureOut">
              <a:rPr lang="en-US" smtClean="0"/>
              <a:t>6/7/2020</a:t>
            </a:fld>
            <a:endParaRPr lang="en-US"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789F75-965E-484D-96AA-86EE544EB012}" type="slidenum">
              <a:rPr lang="en-US" smtClean="0"/>
              <a:t>‹#›</a:t>
            </a:fld>
            <a:endParaRPr lang="en-US" dirty="0"/>
          </a:p>
        </p:txBody>
      </p:sp>
    </p:spTree>
    <p:extLst>
      <p:ext uri="{BB962C8B-B14F-4D97-AF65-F5344CB8AC3E}">
        <p14:creationId xmlns:p14="http://schemas.microsoft.com/office/powerpoint/2010/main" val="1431455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89F75-965E-484D-96AA-86EE544EB012}" type="slidenum">
              <a:rPr lang="en-US" smtClean="0"/>
              <a:t>4</a:t>
            </a:fld>
            <a:endParaRPr lang="en-US"/>
          </a:p>
        </p:txBody>
      </p:sp>
    </p:spTree>
    <p:extLst>
      <p:ext uri="{BB962C8B-B14F-4D97-AF65-F5344CB8AC3E}">
        <p14:creationId xmlns:p14="http://schemas.microsoft.com/office/powerpoint/2010/main" val="2035805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990DA1-52CB-DF4F-B11F-4ED411B7D66B}" type="slidenum">
              <a:rPr lang="en-US" smtClean="0"/>
              <a:t>7</a:t>
            </a:fld>
            <a:endParaRPr lang="en-US" dirty="0"/>
          </a:p>
        </p:txBody>
      </p:sp>
    </p:spTree>
    <p:extLst>
      <p:ext uri="{BB962C8B-B14F-4D97-AF65-F5344CB8AC3E}">
        <p14:creationId xmlns:p14="http://schemas.microsoft.com/office/powerpoint/2010/main" val="403545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EC48BD-9D83-3A43-A0FF-103AAD89BDB5}" type="datetimeFigureOut">
              <a:rPr lang="en-US" smtClean="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0120B2-62AC-034F-905D-23CE00F92BF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C48BD-9D83-3A43-A0FF-103AAD89BDB5}" type="datetimeFigureOut">
              <a:rPr lang="en-US" smtClean="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0120B2-62AC-034F-905D-23CE00F92BF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C48BD-9D83-3A43-A0FF-103AAD89BDB5}" type="datetimeFigureOut">
              <a:rPr lang="en-US" smtClean="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0120B2-62AC-034F-905D-23CE00F92BF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3" name="PlaceHolder 1"/>
          <p:cNvSpPr>
            <a:spLocks noGrp="1"/>
          </p:cNvSpPr>
          <p:nvPr>
            <p:ph type="title"/>
          </p:nvPr>
        </p:nvSpPr>
        <p:spPr>
          <a:xfrm>
            <a:off x="514440" y="1496520"/>
            <a:ext cx="5828760" cy="3182760"/>
          </a:xfrm>
          <a:prstGeom prst="rect">
            <a:avLst/>
          </a:prstGeom>
        </p:spPr>
        <p:txBody>
          <a:bodyPr lIns="0" tIns="0" rIns="0" bIns="0" anchor="ctr">
            <a:noAutofit/>
          </a:bodyPr>
          <a:lstStyle/>
          <a:p>
            <a:pPr algn="ctr"/>
            <a:endParaRPr lang="en-US" sz="4400" b="0" strike="noStrike" spc="-1">
              <a:latin typeface="Arial"/>
            </a:endParaRPr>
          </a:p>
        </p:txBody>
      </p:sp>
      <p:sp>
        <p:nvSpPr>
          <p:cNvPr id="4" name="PlaceHolder 2"/>
          <p:cNvSpPr>
            <a:spLocks noGrp="1"/>
          </p:cNvSpPr>
          <p:nvPr>
            <p:ph type="body"/>
          </p:nvPr>
        </p:nvSpPr>
        <p:spPr>
          <a:xfrm>
            <a:off x="342720" y="2139480"/>
            <a:ext cx="6171840" cy="530280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2409131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C48BD-9D83-3A43-A0FF-103AAD89BDB5}" type="datetimeFigureOut">
              <a:rPr lang="en-US" smtClean="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0120B2-62AC-034F-905D-23CE00F92BF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EC48BD-9D83-3A43-A0FF-103AAD89BDB5}" type="datetimeFigureOut">
              <a:rPr lang="en-US" smtClean="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0120B2-62AC-034F-905D-23CE00F92BF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C48BD-9D83-3A43-A0FF-103AAD89BDB5}" type="datetimeFigureOut">
              <a:rPr lang="en-US" smtClean="0"/>
              <a:t>6/7/2020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0120B2-62AC-034F-905D-23CE00F92BF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EC48BD-9D83-3A43-A0FF-103AAD89BDB5}" type="datetimeFigureOut">
              <a:rPr lang="en-US" smtClean="0"/>
              <a:t>6/7/2020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0120B2-62AC-034F-905D-23CE00F92BF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EC48BD-9D83-3A43-A0FF-103AAD89BDB5}" type="datetimeFigureOut">
              <a:rPr lang="en-US" smtClean="0"/>
              <a:t>6/7/2020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0120B2-62AC-034F-905D-23CE00F92BF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EC48BD-9D83-3A43-A0FF-103AAD89BDB5}" type="datetimeFigureOut">
              <a:rPr lang="en-US" smtClean="0"/>
              <a:t>6/7/2020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0120B2-62AC-034F-905D-23CE00F92BF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CEC48BD-9D83-3A43-A0FF-103AAD89BDB5}" type="datetimeFigureOut">
              <a:rPr lang="en-US" smtClean="0"/>
              <a:t>6/7/2020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0120B2-62AC-034F-905D-23CE00F92BF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CEC48BD-9D83-3A43-A0FF-103AAD89BDB5}" type="datetimeFigureOut">
              <a:rPr lang="en-US" smtClean="0"/>
              <a:t>6/7/2020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0120B2-62AC-034F-905D-23CE00F92BF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CEC48BD-9D83-3A43-A0FF-103AAD89BDB5}" type="datetimeFigureOut">
              <a:rPr lang="en-US" smtClean="0"/>
              <a:t>6/7/2020</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80120B2-62AC-034F-905D-23CE00F92BF0}" type="slidenum">
              <a:rPr lang="en-US" smtClean="0"/>
              <a:t>‹#›</a:t>
            </a:fld>
            <a:endParaRPr lang="en-US" dirty="0"/>
          </a:p>
        </p:txBody>
      </p:sp>
    </p:spTree>
    <p:extLst>
      <p:ext uri="{BB962C8B-B14F-4D97-AF65-F5344CB8AC3E}">
        <p14:creationId xmlns:p14="http://schemas.microsoft.com/office/powerpoint/2010/main" val="2814038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hernwestgate.weebly.com/work-at-home.html" TargetMode="External"/><Relationship Id="rId2" Type="http://schemas.openxmlformats.org/officeDocument/2006/relationships/hyperlink" Target="https://misswalsh6e.weebly.com/work-from-home.html" TargetMode="External"/><Relationship Id="rId1" Type="http://schemas.openxmlformats.org/officeDocument/2006/relationships/slideLayout" Target="../slideLayouts/slideLayout2.xml"/><Relationship Id="rId6" Type="http://schemas.openxmlformats.org/officeDocument/2006/relationships/image" Target="../media/image2.tiff"/><Relationship Id="rId5" Type="http://schemas.openxmlformats.org/officeDocument/2006/relationships/image" Target="../media/image1.png"/><Relationship Id="rId4" Type="http://schemas.openxmlformats.org/officeDocument/2006/relationships/hyperlink" Target="https://sites.google.com/view/foxborok12/hom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quizizz.com/join" TargetMode="External"/><Relationship Id="rId3" Type="http://schemas.openxmlformats.org/officeDocument/2006/relationships/hyperlink" Target="http://www.edpuzzle.com/" TargetMode="External"/><Relationship Id="rId7" Type="http://schemas.openxmlformats.org/officeDocument/2006/relationships/hyperlink" Target="https://padlet.com/walshs9/firsoz1ev7ixvs57" TargetMode="External"/><Relationship Id="rId2" Type="http://schemas.openxmlformats.org/officeDocument/2006/relationships/hyperlink" Target="https://forms.office.com/Pages/ResponsePage.aspx?id=r9BoHcQnak2zPjDenukokKYw5ihbYB9GqzCrM0jsYwRUNFZUQjhUSzdaWENPMUpQQlBLWDhIOFcwQS4u" TargetMode="External"/><Relationship Id="rId1" Type="http://schemas.openxmlformats.org/officeDocument/2006/relationships/slideLayout" Target="../slideLayouts/slideLayout12.xml"/><Relationship Id="rId6" Type="http://schemas.openxmlformats.org/officeDocument/2006/relationships/hyperlink" Target="https://padlet.com/walshs9/gd20b9vekpbdsygl" TargetMode="External"/><Relationship Id="rId5" Type="http://schemas.openxmlformats.org/officeDocument/2006/relationships/hyperlink" Target="https://flipgrid.com/780a5f59" TargetMode="External"/><Relationship Id="rId4" Type="http://schemas.openxmlformats.org/officeDocument/2006/relationships/hyperlink" Target="https://forms.office.com/Pages/ResponsePage.aspx?id=r9BoHcQnak2zPjDenukokKYw5ihbYB9GqzCrM0jsYwRUQ0sySzY1RUxFM1k2NFhGVEI2UTZFRk5OSC4u" TargetMode="External"/><Relationship Id="rId9" Type="http://schemas.openxmlformats.org/officeDocument/2006/relationships/hyperlink" Target="https://forms.office.com/Pages/ResponsePage.aspx?id=r9BoHcQnak2zPjDenukokKYw5ihbYB9GqzCrM0jsYwRUQzNEWUFSNjZPVkxLU0s1RDY3REk2TU1LSy4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amsgrade6links.weebly.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oxboroughartpass.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ahernchorus.weebly.com/" TargetMode="External"/><Relationship Id="rId5" Type="http://schemas.openxmlformats.org/officeDocument/2006/relationships/hyperlink" Target="https://ahern67band.weebly.com/" TargetMode="External"/><Relationship Id="rId4" Type="http://schemas.openxmlformats.org/officeDocument/2006/relationships/hyperlink" Target="http://foxboroorchestra67.weebly.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687" y="991181"/>
            <a:ext cx="5915025" cy="2061633"/>
          </a:xfrm>
          <a:ln w="38100">
            <a:solidFill>
              <a:schemeClr val="tx1"/>
            </a:solidFill>
            <a:prstDash val="dashDot"/>
          </a:ln>
        </p:spPr>
        <p:txBody>
          <a:bodyPr/>
          <a:lstStyle/>
          <a:p>
            <a:pPr marL="0" indent="0" algn="ctr" defTabSz="914400">
              <a:lnSpc>
                <a:spcPct val="100000"/>
              </a:lnSpc>
              <a:spcBef>
                <a:spcPts val="0"/>
              </a:spcBef>
              <a:buNone/>
            </a:pPr>
            <a:r>
              <a:rPr lang="en-US" sz="6000" dirty="0">
                <a:solidFill>
                  <a:srgbClr val="A2DAB3"/>
                </a:solidFill>
                <a:latin typeface="AGJoyOfMissingOut Medium" charset="0"/>
                <a:ea typeface="AGJoyOfMissingOut Medium" charset="0"/>
                <a:cs typeface="AGJoyOfMissingOut Medium" charset="0"/>
              </a:rPr>
              <a:t>House 6E Newsletter</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5" name="TextBox 4"/>
          <p:cNvSpPr txBox="1"/>
          <p:nvPr/>
        </p:nvSpPr>
        <p:spPr>
          <a:xfrm>
            <a:off x="699293" y="5760692"/>
            <a:ext cx="5459413" cy="3216265"/>
          </a:xfrm>
          <a:prstGeom prst="rect">
            <a:avLst/>
          </a:prstGeom>
          <a:noFill/>
        </p:spPr>
        <p:txBody>
          <a:bodyPr wrap="square" rtlCol="0">
            <a:spAutoFit/>
          </a:bodyPr>
          <a:lstStyle/>
          <a:p>
            <a:pPr algn="ctr"/>
            <a:r>
              <a:rPr lang="en-US" sz="2000" dirty="0">
                <a:latin typeface="KG Miss Kindergarten" charset="0"/>
                <a:ea typeface="KG Miss Kindergarten" charset="0"/>
                <a:cs typeface="KG Miss Kindergarten" charset="0"/>
              </a:rPr>
              <a:t>Everything you need to know about House 6E this week while we are away! </a:t>
            </a:r>
          </a:p>
          <a:p>
            <a:pPr algn="ctr"/>
            <a:br>
              <a:rPr lang="en-US" sz="2000" dirty="0">
                <a:latin typeface="KG Miss Kindergarten" charset="0"/>
                <a:ea typeface="KG Miss Kindergarten" charset="0"/>
                <a:cs typeface="KG Miss Kindergarten" charset="0"/>
              </a:rPr>
            </a:br>
            <a:r>
              <a:rPr lang="en-US" dirty="0">
                <a:highlight>
                  <a:srgbClr val="C1A5C7"/>
                </a:highlight>
                <a:latin typeface="KG Miss Kindergarten" charset="0"/>
                <a:ea typeface="KG Miss Kindergarten" charset="0"/>
                <a:cs typeface="KG Miss Kindergarten" charset="0"/>
              </a:rPr>
              <a:t>Week of June 8- June 12</a:t>
            </a:r>
          </a:p>
          <a:p>
            <a:pPr algn="ctr"/>
            <a:endParaRPr lang="en-US" sz="2000" dirty="0">
              <a:latin typeface="KG Miss Kindergarten" charset="0"/>
              <a:ea typeface="KG Miss Kindergarten" charset="0"/>
              <a:cs typeface="KG Miss Kindergarten" charset="0"/>
            </a:endParaRPr>
          </a:p>
          <a:p>
            <a:pPr algn="ctr"/>
            <a:r>
              <a:rPr lang="en-US" sz="2000" dirty="0">
                <a:latin typeface="KG Miss Kindergarten" charset="0"/>
                <a:ea typeface="KG Miss Kindergarten" charset="0"/>
                <a:cs typeface="KG Miss Kindergarten" charset="0"/>
              </a:rPr>
              <a:t>Check out our websites, too, for more information! </a:t>
            </a:r>
            <a:r>
              <a:rPr lang="en-US" sz="2000" dirty="0">
                <a:latin typeface="KG Miss Kindergarten" charset="0"/>
                <a:ea typeface="KG Miss Kindergarten" charset="0"/>
                <a:cs typeface="KG Miss Kindergarten" charset="0"/>
                <a:sym typeface="Wingdings"/>
              </a:rPr>
              <a:t></a:t>
            </a:r>
          </a:p>
          <a:p>
            <a:pPr algn="ctr"/>
            <a:endParaRPr lang="en-US" sz="1100" dirty="0">
              <a:latin typeface="KG Miss Kindergarten" charset="0"/>
              <a:ea typeface="KG Miss Kindergarten" charset="0"/>
              <a:cs typeface="KG Miss Kindergarten" charset="0"/>
              <a:sym typeface="Wingdings"/>
            </a:endParaRPr>
          </a:p>
          <a:p>
            <a:pPr algn="ctr"/>
            <a:r>
              <a:rPr lang="en-US" sz="2000" dirty="0">
                <a:latin typeface="KG Miss Kindergarten" charset="0"/>
                <a:ea typeface="KG Miss Kindergarten" charset="0"/>
                <a:cs typeface="KG Miss Kindergarten" charset="0"/>
                <a:hlinkClick r:id="rId2"/>
              </a:rPr>
              <a:t>Miss Walsh</a:t>
            </a:r>
            <a:r>
              <a:rPr lang="en-US" sz="2000" dirty="0">
                <a:latin typeface="KG Miss Kindergarten" charset="0"/>
                <a:ea typeface="KG Miss Kindergarten" charset="0"/>
                <a:cs typeface="KG Miss Kindergarten" charset="0"/>
              </a:rPr>
              <a:t>		</a:t>
            </a:r>
            <a:r>
              <a:rPr lang="en-US" sz="2000" dirty="0">
                <a:latin typeface="KG Miss Kindergarten" charset="0"/>
                <a:ea typeface="KG Miss Kindergarten" charset="0"/>
                <a:cs typeface="KG Miss Kindergarten" charset="0"/>
                <a:hlinkClick r:id="rId3"/>
              </a:rPr>
              <a:t>Ms. Westgate</a:t>
            </a:r>
            <a:endParaRPr lang="en-US" sz="2000" dirty="0">
              <a:latin typeface="KG Miss Kindergarten" charset="0"/>
              <a:ea typeface="KG Miss Kindergarten" charset="0"/>
              <a:cs typeface="KG Miss Kindergarten" charset="0"/>
            </a:endParaRPr>
          </a:p>
          <a:p>
            <a:pPr algn="ctr"/>
            <a:endParaRPr lang="en-US" dirty="0">
              <a:latin typeface="KG Miss Kindergarten" charset="0"/>
              <a:ea typeface="KG Miss Kindergarten" charset="0"/>
              <a:cs typeface="KG Miss Kindergarten" charset="0"/>
            </a:endParaRPr>
          </a:p>
          <a:p>
            <a:pPr algn="ctr"/>
            <a:r>
              <a:rPr lang="en-US" sz="1600" dirty="0">
                <a:latin typeface="KG Miss Kindergarten" charset="0"/>
                <a:ea typeface="KG Miss Kindergarten" charset="0"/>
                <a:cs typeface="KG Miss Kindergarten" charset="0"/>
                <a:hlinkClick r:id="rId4"/>
              </a:rPr>
              <a:t>Foxborough Public Schools Covid-19 Website</a:t>
            </a:r>
            <a:endParaRPr lang="en-US" sz="1600" dirty="0">
              <a:latin typeface="KG Miss Kindergarten" charset="0"/>
              <a:ea typeface="KG Miss Kindergarten" charset="0"/>
              <a:cs typeface="KG Miss Kindergarten" charset="0"/>
            </a:endParaRPr>
          </a:p>
        </p:txBody>
      </p:sp>
      <p:pic>
        <p:nvPicPr>
          <p:cNvPr id="6" name="Picture 5">
            <a:extLst>
              <a:ext uri="{FF2B5EF4-FFF2-40B4-BE49-F238E27FC236}">
                <a16:creationId xmlns:a16="http://schemas.microsoft.com/office/drawing/2014/main" id="{0733F717-1952-4528-A42F-2894070FF1D5}"/>
              </a:ext>
            </a:extLst>
          </p:cNvPr>
          <p:cNvPicPr>
            <a:picLocks noChangeAspect="1"/>
          </p:cNvPicPr>
          <p:nvPr/>
        </p:nvPicPr>
        <p:blipFill>
          <a:blip r:embed="rId5"/>
          <a:stretch>
            <a:fillRect/>
          </a:stretch>
        </p:blipFill>
        <p:spPr>
          <a:xfrm>
            <a:off x="1155700" y="3383308"/>
            <a:ext cx="2222499" cy="2222499"/>
          </a:xfrm>
          <a:prstGeom prst="rect">
            <a:avLst/>
          </a:prstGeom>
        </p:spPr>
      </p:pic>
      <p:pic>
        <p:nvPicPr>
          <p:cNvPr id="2" name="Picture 1">
            <a:extLst>
              <a:ext uri="{FF2B5EF4-FFF2-40B4-BE49-F238E27FC236}">
                <a16:creationId xmlns:a16="http://schemas.microsoft.com/office/drawing/2014/main" id="{220F825B-B399-204A-BB7D-1396CE1F5F54}"/>
              </a:ext>
            </a:extLst>
          </p:cNvPr>
          <p:cNvPicPr>
            <a:picLocks noChangeAspect="1"/>
          </p:cNvPicPr>
          <p:nvPr/>
        </p:nvPicPr>
        <p:blipFill>
          <a:blip r:embed="rId6"/>
          <a:stretch>
            <a:fillRect/>
          </a:stretch>
        </p:blipFill>
        <p:spPr>
          <a:xfrm>
            <a:off x="3594103" y="3311644"/>
            <a:ext cx="2365826" cy="2365826"/>
          </a:xfrm>
          <a:prstGeom prst="rect">
            <a:avLst/>
          </a:prstGeom>
        </p:spPr>
      </p:pic>
    </p:spTree>
    <p:extLst>
      <p:ext uri="{BB962C8B-B14F-4D97-AF65-F5344CB8AC3E}">
        <p14:creationId xmlns:p14="http://schemas.microsoft.com/office/powerpoint/2010/main" val="996426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womans face&#10;&#10;Description automatically generated">
            <a:extLst>
              <a:ext uri="{FF2B5EF4-FFF2-40B4-BE49-F238E27FC236}">
                <a16:creationId xmlns:a16="http://schemas.microsoft.com/office/drawing/2014/main" id="{E369991B-CE1D-094A-A279-3D66680D3013}"/>
              </a:ext>
            </a:extLst>
          </p:cNvPr>
          <p:cNvPicPr>
            <a:picLocks noChangeAspect="1"/>
          </p:cNvPicPr>
          <p:nvPr/>
        </p:nvPicPr>
        <p:blipFill>
          <a:blip r:embed="rId2"/>
          <a:stretch>
            <a:fillRect/>
          </a:stretch>
        </p:blipFill>
        <p:spPr>
          <a:xfrm>
            <a:off x="5800011" y="33829"/>
            <a:ext cx="1037009" cy="1037009"/>
          </a:xfrm>
          <a:prstGeom prst="rect">
            <a:avLst/>
          </a:prstGeom>
        </p:spPr>
      </p:pic>
      <p:sp>
        <p:nvSpPr>
          <p:cNvPr id="3" name="Subtitle 2"/>
          <p:cNvSpPr>
            <a:spLocks noGrp="1"/>
          </p:cNvSpPr>
          <p:nvPr>
            <p:ph type="subTitle" idx="1"/>
          </p:nvPr>
        </p:nvSpPr>
        <p:spPr>
          <a:xfrm>
            <a:off x="759806" y="741078"/>
            <a:ext cx="5732981" cy="589090"/>
          </a:xfrm>
        </p:spPr>
        <p:txBody>
          <a:bodyPr>
            <a:normAutofit/>
          </a:bodyPr>
          <a:lstStyle/>
          <a:p>
            <a:r>
              <a:rPr lang="en-US" sz="2400" dirty="0">
                <a:solidFill>
                  <a:srgbClr val="A2DAB3"/>
                </a:solidFill>
                <a:latin typeface="AGJoyOfMissingOut Medium" charset="0"/>
                <a:ea typeface="AGJoyOfMissingOut Medium" charset="0"/>
                <a:cs typeface="AGJoyOfMissingOut Medium" charset="0"/>
              </a:rPr>
              <a:t>From your favorite teachers!</a:t>
            </a:r>
          </a:p>
        </p:txBody>
      </p:sp>
      <p:sp>
        <p:nvSpPr>
          <p:cNvPr id="2" name="Title 1"/>
          <p:cNvSpPr>
            <a:spLocks noGrp="1"/>
          </p:cNvSpPr>
          <p:nvPr>
            <p:ph type="ctrTitle"/>
          </p:nvPr>
        </p:nvSpPr>
        <p:spPr>
          <a:xfrm>
            <a:off x="309571" y="0"/>
            <a:ext cx="3947291" cy="836813"/>
          </a:xfrm>
        </p:spPr>
        <p:txBody>
          <a:bodyPr>
            <a:normAutofit/>
          </a:bodyPr>
          <a:lstStyle/>
          <a:p>
            <a:r>
              <a:rPr lang="en-US" sz="4400" dirty="0">
                <a:latin typeface="Bbchoosekindness Medium" charset="0"/>
                <a:ea typeface="Bbchoosekindness Medium" charset="0"/>
                <a:cs typeface="Bbchoosekindness Medium" charset="0"/>
              </a:rPr>
              <a:t>hello! </a:t>
            </a:r>
          </a:p>
        </p:txBody>
      </p:sp>
      <p:sp>
        <p:nvSpPr>
          <p:cNvPr id="4" name="TextBox 3"/>
          <p:cNvSpPr txBox="1"/>
          <p:nvPr/>
        </p:nvSpPr>
        <p:spPr>
          <a:xfrm>
            <a:off x="112943" y="1186347"/>
            <a:ext cx="6467767" cy="7602081"/>
          </a:xfrm>
          <a:prstGeom prst="rect">
            <a:avLst/>
          </a:prstGeom>
          <a:noFill/>
        </p:spPr>
        <p:txBody>
          <a:bodyPr wrap="square" rtlCol="0">
            <a:spAutoFit/>
          </a:bodyPr>
          <a:lstStyle/>
          <a:p>
            <a:r>
              <a:rPr lang="en-US" sz="1400" dirty="0">
                <a:latin typeface="KG Miss Kindergarten" charset="0"/>
                <a:ea typeface="KG Miss Kindergarten" charset="0"/>
                <a:cs typeface="KG Miss Kindergarten" charset="0"/>
              </a:rPr>
              <a:t>Hello Families &amp; Students of 6E!! </a:t>
            </a:r>
          </a:p>
          <a:p>
            <a:endParaRPr lang="en-US" sz="1400" dirty="0">
              <a:latin typeface="KG Miss Kindergarten" charset="0"/>
              <a:ea typeface="KG Miss Kindergarten" charset="0"/>
              <a:cs typeface="KG Miss Kindergarten" charset="0"/>
            </a:endParaRPr>
          </a:p>
          <a:p>
            <a:pPr algn="ctr"/>
            <a:r>
              <a:rPr lang="en-US" sz="1400" dirty="0">
                <a:latin typeface="KG Miss Kindergarten" charset="0"/>
                <a:ea typeface="KG Miss Kindergarten" charset="0"/>
                <a:cs typeface="KG Miss Kindergarten" charset="0"/>
              </a:rPr>
              <a:t>This is the last full week of remote learning for our students in Foxborough. We have made it so far and we are almost there! As a reminder, we will still have assignments on Monday-Wednesday of next week. </a:t>
            </a:r>
          </a:p>
          <a:p>
            <a:pPr algn="ctr"/>
            <a:endParaRPr lang="en-US" sz="1400" dirty="0">
              <a:latin typeface="KG Miss Kindergarten" charset="0"/>
              <a:ea typeface="KG Miss Kindergarten" charset="0"/>
              <a:cs typeface="KG Miss Kindergarten" charset="0"/>
            </a:endParaRPr>
          </a:p>
          <a:p>
            <a:pPr algn="ctr"/>
            <a:r>
              <a:rPr lang="en-US" sz="1400" dirty="0">
                <a:latin typeface="KG Miss Kindergarten" charset="0"/>
                <a:ea typeface="KG Miss Kindergarten" charset="0"/>
                <a:cs typeface="KG Miss Kindergarten" charset="0"/>
              </a:rPr>
              <a:t>As this is the last full week of school, we really hope as many students as possible will join our video chats this week!  The days and times are again listed below:</a:t>
            </a:r>
          </a:p>
          <a:p>
            <a:pPr algn="ctr"/>
            <a:br>
              <a:rPr lang="en-US" sz="1400" dirty="0">
                <a:latin typeface="KG Miss Kindergarten" charset="0"/>
                <a:ea typeface="KG Miss Kindergarten" charset="0"/>
                <a:cs typeface="KG Miss Kindergarten" charset="0"/>
              </a:rPr>
            </a:br>
            <a:br>
              <a:rPr lang="en-US" sz="1400" dirty="0">
                <a:latin typeface="KG Miss Kindergarten" charset="0"/>
                <a:ea typeface="KG Miss Kindergarten" charset="0"/>
                <a:cs typeface="KG Miss Kindergarten" charset="0"/>
              </a:rPr>
            </a:br>
            <a:r>
              <a:rPr lang="en-US" sz="1600" dirty="0">
                <a:latin typeface="KG Miss Kindergarten" charset="0"/>
                <a:ea typeface="KG Miss Kindergarten" charset="0"/>
                <a:cs typeface="KG Miss Kindergarten" charset="0"/>
              </a:rPr>
              <a:t>Miss Walsh’s Team Video chats will be:</a:t>
            </a:r>
          </a:p>
          <a:p>
            <a:pPr algn="ctr"/>
            <a:r>
              <a:rPr lang="en-US" sz="1400" u="sng" dirty="0" err="1">
                <a:latin typeface="KG Miss Kindergarten" charset="0"/>
                <a:ea typeface="KG Miss Kindergarten" charset="0"/>
                <a:cs typeface="KG Miss Kindergarten" charset="0"/>
              </a:rPr>
              <a:t>Walshies</a:t>
            </a:r>
            <a:r>
              <a:rPr lang="en-US" sz="1400" dirty="0">
                <a:latin typeface="KG Miss Kindergarten" charset="0"/>
                <a:ea typeface="KG Miss Kindergarten" charset="0"/>
                <a:cs typeface="KG Miss Kindergarten" charset="0"/>
              </a:rPr>
              <a:t>: Wednesdays at 10</a:t>
            </a:r>
          </a:p>
          <a:p>
            <a:pPr algn="ctr"/>
            <a:r>
              <a:rPr lang="en-US" sz="1400" u="sng" dirty="0" err="1">
                <a:latin typeface="KG Miss Kindergarten" charset="0"/>
                <a:ea typeface="KG Miss Kindergarten" charset="0"/>
                <a:cs typeface="KG Miss Kindergarten" charset="0"/>
              </a:rPr>
              <a:t>Westgators</a:t>
            </a:r>
            <a:r>
              <a:rPr lang="en-US" sz="1400" dirty="0">
                <a:latin typeface="KG Miss Kindergarten" charset="0"/>
                <a:ea typeface="KG Miss Kindergarten" charset="0"/>
                <a:cs typeface="KG Miss Kindergarten" charset="0"/>
              </a:rPr>
              <a:t>: Wednesdays at 12</a:t>
            </a:r>
          </a:p>
          <a:p>
            <a:pPr algn="ctr"/>
            <a:endParaRPr lang="en-US" sz="1400" dirty="0">
              <a:latin typeface="KG Miss Kindergarten" charset="0"/>
              <a:ea typeface="KG Miss Kindergarten" charset="0"/>
              <a:cs typeface="KG Miss Kindergarten" charset="0"/>
            </a:endParaRPr>
          </a:p>
          <a:p>
            <a:pPr algn="ctr"/>
            <a:r>
              <a:rPr lang="en-US" sz="1600" dirty="0">
                <a:latin typeface="KG Miss Kindergarten" charset="0"/>
                <a:ea typeface="KG Miss Kindergarten" charset="0"/>
                <a:cs typeface="KG Miss Kindergarten" charset="0"/>
              </a:rPr>
              <a:t>Ms. Westgate’s Team video chats will be:</a:t>
            </a:r>
          </a:p>
          <a:p>
            <a:pPr algn="ctr"/>
            <a:r>
              <a:rPr lang="en-US" sz="1400" u="sng" dirty="0" err="1">
                <a:latin typeface="KG Miss Kindergarten" charset="0"/>
                <a:ea typeface="KG Miss Kindergarten" charset="0"/>
                <a:cs typeface="KG Miss Kindergarten" charset="0"/>
              </a:rPr>
              <a:t>Walshies</a:t>
            </a:r>
            <a:r>
              <a:rPr lang="en-US" sz="1400" dirty="0">
                <a:latin typeface="KG Miss Kindergarten" charset="0"/>
                <a:ea typeface="KG Miss Kindergarten" charset="0"/>
                <a:cs typeface="KG Miss Kindergarten" charset="0"/>
              </a:rPr>
              <a:t>: Mondays at 11:30</a:t>
            </a:r>
          </a:p>
          <a:p>
            <a:pPr algn="ctr"/>
            <a:r>
              <a:rPr lang="en-US" sz="1400" u="sng" dirty="0" err="1">
                <a:latin typeface="KG Miss Kindergarten" charset="0"/>
                <a:ea typeface="KG Miss Kindergarten" charset="0"/>
                <a:cs typeface="KG Miss Kindergarten" charset="0"/>
              </a:rPr>
              <a:t>Westgators</a:t>
            </a:r>
            <a:r>
              <a:rPr lang="en-US" sz="1400" dirty="0">
                <a:latin typeface="KG Miss Kindergarten" charset="0"/>
                <a:ea typeface="KG Miss Kindergarten" charset="0"/>
                <a:cs typeface="KG Miss Kindergarten" charset="0"/>
              </a:rPr>
              <a:t>: Mondays at 9:30</a:t>
            </a:r>
          </a:p>
          <a:p>
            <a:pPr algn="ctr"/>
            <a:endParaRPr lang="en-US" sz="1400" dirty="0">
              <a:latin typeface="KG Miss Kindergarten" charset="0"/>
              <a:ea typeface="KG Miss Kindergarten" charset="0"/>
              <a:cs typeface="KG Miss Kindergarten" charset="0"/>
            </a:endParaRPr>
          </a:p>
          <a:p>
            <a:pPr algn="ctr"/>
            <a:endParaRPr lang="en-US" sz="1400" dirty="0">
              <a:latin typeface="KG Miss Kindergarten" charset="0"/>
              <a:ea typeface="KG Miss Kindergarten" charset="0"/>
              <a:cs typeface="KG Miss Kindergarten" charset="0"/>
            </a:endParaRPr>
          </a:p>
          <a:p>
            <a:pPr marL="285750" indent="-285750" algn="ctr">
              <a:buFont typeface="Arial" panose="020B0604020202020204" pitchFamily="34" charset="0"/>
              <a:buChar char="•"/>
            </a:pPr>
            <a:r>
              <a:rPr lang="en-US" sz="1400" dirty="0">
                <a:latin typeface="KG Miss Kindergarten" charset="0"/>
                <a:ea typeface="KG Miss Kindergarten" charset="0"/>
                <a:cs typeface="KG Miss Kindergarten" charset="0"/>
              </a:rPr>
              <a:t>On Tuesday, June 16 from 9-11, Sixth Graders are invited to come and pick up their belongings and wave “see </a:t>
            </a:r>
            <a:r>
              <a:rPr lang="en-US" sz="1400" dirty="0" err="1">
                <a:latin typeface="KG Miss Kindergarten" charset="0"/>
                <a:ea typeface="KG Miss Kindergarten" charset="0"/>
                <a:cs typeface="KG Miss Kindergarten" charset="0"/>
              </a:rPr>
              <a:t>ya</a:t>
            </a:r>
            <a:r>
              <a:rPr lang="en-US" sz="1400" dirty="0">
                <a:latin typeface="KG Miss Kindergarten" charset="0"/>
                <a:ea typeface="KG Miss Kindergarten" charset="0"/>
                <a:cs typeface="KG Miss Kindergarten" charset="0"/>
              </a:rPr>
              <a:t> later” to their teachers at the Ahern! Students and families will stay in the car as the student’s bag is loaded in and we wave from afar. We are looking forward to seeing as many students as we possibly can! If you can make it, please do!  A note was sent about this last week by Ms. Frazier.</a:t>
            </a:r>
          </a:p>
          <a:p>
            <a:pPr marL="285750" indent="-285750" algn="ctr">
              <a:buFont typeface="Arial" panose="020B0604020202020204" pitchFamily="34" charset="0"/>
              <a:buChar char="•"/>
            </a:pPr>
            <a:endParaRPr lang="en-US" sz="1400" dirty="0">
              <a:latin typeface="KG Miss Kindergarten" charset="0"/>
              <a:ea typeface="KG Miss Kindergarten" charset="0"/>
              <a:cs typeface="KG Miss Kindergarten" charset="0"/>
              <a:sym typeface="Wingdings" pitchFamily="2" charset="2"/>
            </a:endParaRPr>
          </a:p>
          <a:p>
            <a:pPr marL="285750" indent="-285750" algn="ctr">
              <a:buFont typeface="Arial" panose="020B0604020202020204" pitchFamily="34" charset="0"/>
              <a:buChar char="•"/>
            </a:pPr>
            <a:r>
              <a:rPr lang="en-US" sz="1400" dirty="0">
                <a:latin typeface="KG Miss Kindergarten" charset="0"/>
                <a:ea typeface="KG Miss Kindergarten" charset="0"/>
                <a:cs typeface="KG Miss Kindergarten" charset="0"/>
                <a:sym typeface="Wingdings" pitchFamily="2" charset="2"/>
              </a:rPr>
              <a:t>We have been and will continue to be in contact with students to make sure their work is completed to ensure our students receive credit for Math, Science, ELA, and Social Studies. If you have missing work, it is posted on PowerSchool. We want to make sure all students get credit for their work so be sure to </a:t>
            </a:r>
            <a:r>
              <a:rPr lang="en-US" sz="1400" b="1" dirty="0">
                <a:latin typeface="KG Miss Kindergarten" charset="0"/>
                <a:ea typeface="KG Miss Kindergarten" charset="0"/>
                <a:cs typeface="KG Miss Kindergarten" charset="0"/>
                <a:sym typeface="Wingdings" pitchFamily="2" charset="2"/>
              </a:rPr>
              <a:t>let us know when you have completed a missing assignment. </a:t>
            </a:r>
            <a:r>
              <a:rPr lang="en-US" sz="1400" dirty="0">
                <a:latin typeface="KG Miss Kindergarten" charset="0"/>
                <a:ea typeface="KG Miss Kindergarten" charset="0"/>
                <a:cs typeface="KG Miss Kindergarten" charset="0"/>
                <a:sym typeface="Wingdings" pitchFamily="2" charset="2"/>
              </a:rPr>
              <a:t> We will not get a notification, unless you tell us!</a:t>
            </a:r>
          </a:p>
          <a:p>
            <a:pPr marL="285750" indent="-285750" algn="ctr">
              <a:buFont typeface="Arial" panose="020B0604020202020204" pitchFamily="34" charset="0"/>
              <a:buChar char="•"/>
            </a:pPr>
            <a:endParaRPr lang="en-US" sz="1400" dirty="0">
              <a:latin typeface="KG Miss Kindergarten" charset="0"/>
              <a:ea typeface="KG Miss Kindergarten" charset="0"/>
              <a:cs typeface="KG Miss Kindergarten" charset="0"/>
              <a:sym typeface="Wingdings" pitchFamily="2" charset="2"/>
            </a:endParaRPr>
          </a:p>
          <a:p>
            <a:pPr algn="ctr"/>
            <a:endParaRPr lang="en-US" sz="800" dirty="0">
              <a:latin typeface="KG Miss Kindergarten" charset="0"/>
              <a:ea typeface="KG Miss Kindergarten" charset="0"/>
              <a:cs typeface="KG Miss Kindergarten" charset="0"/>
            </a:endParaRPr>
          </a:p>
          <a:p>
            <a:pPr marL="285750" indent="-285750" algn="ctr">
              <a:buFont typeface="Arial" panose="020B0604020202020204" pitchFamily="34" charset="0"/>
              <a:buChar char="•"/>
            </a:pPr>
            <a:r>
              <a:rPr lang="en-US" sz="1400" dirty="0">
                <a:latin typeface="KG Miss Kindergarten" charset="0"/>
                <a:ea typeface="KG Miss Kindergarten" charset="0"/>
                <a:cs typeface="KG Miss Kindergarten" charset="0"/>
              </a:rPr>
              <a:t>All assignments for this week are located on the next two pages! </a:t>
            </a:r>
          </a:p>
        </p:txBody>
      </p:sp>
      <p:pic>
        <p:nvPicPr>
          <p:cNvPr id="1034" name="Picture 10" descr="itmoji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03" y="168263"/>
            <a:ext cx="1194110" cy="119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556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ustomShape 1"/>
          <p:cNvSpPr/>
          <p:nvPr/>
        </p:nvSpPr>
        <p:spPr>
          <a:xfrm>
            <a:off x="514259" y="-193420"/>
            <a:ext cx="5828760" cy="825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gn="ctr">
              <a:lnSpc>
                <a:spcPct val="90000"/>
              </a:lnSpc>
            </a:pPr>
            <a:r>
              <a:rPr lang="en-US" sz="2000" b="0" strike="noStrike" spc="-1" dirty="0">
                <a:solidFill>
                  <a:srgbClr val="000000"/>
                </a:solidFill>
                <a:latin typeface="AGJoyOfMissingOut Medium"/>
                <a:ea typeface="AGJoyOfMissingOut Medium"/>
              </a:rPr>
              <a:t>Grade 6</a:t>
            </a:r>
            <a:br>
              <a:rPr dirty="0"/>
            </a:br>
            <a:r>
              <a:rPr lang="en-US" sz="2000" b="0" strike="noStrike" spc="-1" dirty="0">
                <a:solidFill>
                  <a:srgbClr val="000000"/>
                </a:solidFill>
                <a:latin typeface="AGJoyOfMissingOut Medium"/>
                <a:ea typeface="AGJoyOfMissingOut Medium"/>
              </a:rPr>
              <a:t>Weekly Assignments</a:t>
            </a:r>
            <a:endParaRPr lang="en-US" sz="2000" b="0" strike="noStrike" spc="-1" dirty="0">
              <a:latin typeface="Arial"/>
            </a:endParaRPr>
          </a:p>
        </p:txBody>
      </p:sp>
      <p:sp>
        <p:nvSpPr>
          <p:cNvPr id="38" name="CustomShape 2"/>
          <p:cNvSpPr/>
          <p:nvPr/>
        </p:nvSpPr>
        <p:spPr>
          <a:xfrm>
            <a:off x="857160" y="534089"/>
            <a:ext cx="5142960" cy="101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gn="ctr">
              <a:lnSpc>
                <a:spcPct val="90000"/>
              </a:lnSpc>
              <a:spcBef>
                <a:spcPts val="751"/>
              </a:spcBef>
            </a:pPr>
            <a:r>
              <a:rPr lang="en-US" sz="1800" b="0" strike="noStrike" spc="-1" dirty="0">
                <a:solidFill>
                  <a:srgbClr val="000000"/>
                </a:solidFill>
                <a:latin typeface="KG Miss Kindergarten"/>
                <a:ea typeface="KG Miss Kindergarten"/>
              </a:rPr>
              <a:t>Week of </a:t>
            </a:r>
            <a:r>
              <a:rPr lang="en-US" spc="-1" dirty="0">
                <a:solidFill>
                  <a:srgbClr val="000000"/>
                </a:solidFill>
                <a:latin typeface="KG Miss Kindergarten"/>
                <a:ea typeface="KG Miss Kindergarten"/>
              </a:rPr>
              <a:t>June 8 – June 12</a:t>
            </a:r>
            <a:endParaRPr lang="en-US" sz="1800" b="0" strike="noStrike" spc="-1" dirty="0">
              <a:latin typeface="Arial"/>
            </a:endParaRPr>
          </a:p>
          <a:p>
            <a:pPr algn="ctr">
              <a:lnSpc>
                <a:spcPct val="90000"/>
              </a:lnSpc>
              <a:spcBef>
                <a:spcPts val="751"/>
              </a:spcBef>
            </a:pPr>
            <a:endParaRPr lang="en-US" sz="1800" b="0" strike="noStrike" spc="-1">
              <a:latin typeface="Arial"/>
            </a:endParaRPr>
          </a:p>
        </p:txBody>
      </p:sp>
      <p:graphicFrame>
        <p:nvGraphicFramePr>
          <p:cNvPr id="39" name="Table 3"/>
          <p:cNvGraphicFramePr/>
          <p:nvPr>
            <p:extLst>
              <p:ext uri="{D42A27DB-BD31-4B8C-83A1-F6EECF244321}">
                <p14:modId xmlns:p14="http://schemas.microsoft.com/office/powerpoint/2010/main" val="3204492318"/>
              </p:ext>
            </p:extLst>
          </p:nvPr>
        </p:nvGraphicFramePr>
        <p:xfrm>
          <a:off x="100442" y="2173371"/>
          <a:ext cx="6656392" cy="6056475"/>
        </p:xfrm>
        <a:graphic>
          <a:graphicData uri="http://schemas.openxmlformats.org/drawingml/2006/table">
            <a:tbl>
              <a:tblPr/>
              <a:tblGrid>
                <a:gridCol w="1295221">
                  <a:extLst>
                    <a:ext uri="{9D8B030D-6E8A-4147-A177-3AD203B41FA5}">
                      <a16:colId xmlns:a16="http://schemas.microsoft.com/office/drawing/2014/main" val="20000"/>
                    </a:ext>
                  </a:extLst>
                </a:gridCol>
                <a:gridCol w="3240505">
                  <a:extLst>
                    <a:ext uri="{9D8B030D-6E8A-4147-A177-3AD203B41FA5}">
                      <a16:colId xmlns:a16="http://schemas.microsoft.com/office/drawing/2014/main" val="20001"/>
                    </a:ext>
                  </a:extLst>
                </a:gridCol>
                <a:gridCol w="2120666">
                  <a:extLst>
                    <a:ext uri="{9D8B030D-6E8A-4147-A177-3AD203B41FA5}">
                      <a16:colId xmlns:a16="http://schemas.microsoft.com/office/drawing/2014/main" val="20002"/>
                    </a:ext>
                  </a:extLst>
                </a:gridCol>
              </a:tblGrid>
              <a:tr h="420242">
                <a:tc>
                  <a:txBody>
                    <a:bodyPr/>
                    <a:lstStyle/>
                    <a:p>
                      <a:pPr algn="ctr">
                        <a:lnSpc>
                          <a:spcPct val="100000"/>
                        </a:lnSpc>
                      </a:pPr>
                      <a:r>
                        <a:rPr lang="en-US" sz="1600" b="0" strike="noStrike" spc="-1" dirty="0">
                          <a:solidFill>
                            <a:srgbClr val="000000"/>
                          </a:solidFill>
                          <a:latin typeface="AGOnFleek Medium"/>
                          <a:ea typeface="AGOnFleek Medium"/>
                        </a:rPr>
                        <a:t>Day</a:t>
                      </a:r>
                      <a:endParaRPr lang="en-US"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1A5C7"/>
                    </a:solidFill>
                  </a:tcPr>
                </a:tc>
                <a:tc>
                  <a:txBody>
                    <a:bodyPr/>
                    <a:lstStyle/>
                    <a:p>
                      <a:pPr algn="ctr">
                        <a:lnSpc>
                          <a:spcPct val="100000"/>
                        </a:lnSpc>
                      </a:pPr>
                      <a:r>
                        <a:rPr lang="en-US" sz="1600" b="0" strike="noStrike" spc="-1" dirty="0">
                          <a:solidFill>
                            <a:srgbClr val="000000"/>
                          </a:solidFill>
                          <a:latin typeface="AGOnFleek Medium"/>
                          <a:ea typeface="AGOnFleek Medium"/>
                        </a:rPr>
                        <a:t>Math Assignments</a:t>
                      </a:r>
                      <a:endParaRPr lang="en-US"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1A5C7"/>
                    </a:solidFill>
                  </a:tcPr>
                </a:tc>
                <a:tc>
                  <a:txBody>
                    <a:bodyPr/>
                    <a:lstStyle/>
                    <a:p>
                      <a:pPr algn="ctr">
                        <a:lnSpc>
                          <a:spcPct val="100000"/>
                        </a:lnSpc>
                      </a:pPr>
                      <a:r>
                        <a:rPr lang="en-US" sz="1600" b="0" strike="noStrike" spc="-1" dirty="0">
                          <a:solidFill>
                            <a:srgbClr val="000000"/>
                          </a:solidFill>
                          <a:latin typeface="AGOnFleek Medium"/>
                          <a:ea typeface="AGOnFleek Medium"/>
                        </a:rPr>
                        <a:t>Science Assignments</a:t>
                      </a:r>
                      <a:endParaRPr lang="en-US" sz="1600" b="0" strike="noStrike" spc="-1" dirty="0">
                        <a:latin typeface="Arial"/>
                      </a:endParaRPr>
                    </a:p>
                  </a:txBody>
                  <a:tcPr>
                    <a:lnL w="12240">
                      <a:solidFill>
                        <a:srgbClr val="000000"/>
                      </a:solidFill>
                    </a:lnL>
                    <a:lnR w="12240" cap="flat" cmpd="sng" algn="ctr">
                      <a:solidFill>
                        <a:srgbClr val="000000"/>
                      </a:solidFill>
                      <a:prstDash val="solid"/>
                      <a:round/>
                      <a:headEnd type="none" w="med" len="med"/>
                      <a:tailEnd type="none" w="med" len="med"/>
                    </a:lnR>
                    <a:lnT w="12240">
                      <a:solidFill>
                        <a:srgbClr val="000000"/>
                      </a:solidFill>
                    </a:lnT>
                    <a:lnB w="12240">
                      <a:solidFill>
                        <a:srgbClr val="000000"/>
                      </a:solidFill>
                    </a:lnB>
                    <a:solidFill>
                      <a:srgbClr val="C1A5C7"/>
                    </a:solidFill>
                  </a:tcPr>
                </a:tc>
                <a:extLst>
                  <a:ext uri="{0D108BD9-81ED-4DB2-BD59-A6C34878D82A}">
                    <a16:rowId xmlns:a16="http://schemas.microsoft.com/office/drawing/2014/main" val="10000"/>
                  </a:ext>
                </a:extLst>
              </a:tr>
              <a:tr h="420242">
                <a:tc>
                  <a:txBody>
                    <a:bodyPr/>
                    <a:lstStyle/>
                    <a:p>
                      <a:pPr algn="ctr">
                        <a:lnSpc>
                          <a:spcPct val="100000"/>
                        </a:lnSpc>
                      </a:pPr>
                      <a:r>
                        <a:rPr lang="en-US" sz="1400" b="0" strike="noStrike" spc="-1" dirty="0">
                          <a:solidFill>
                            <a:srgbClr val="000000"/>
                          </a:solidFill>
                          <a:latin typeface="AGOnFleek Medium"/>
                          <a:ea typeface="AGOnFleek Medium"/>
                        </a:rPr>
                        <a:t>Monday</a:t>
                      </a:r>
                      <a:endParaRPr lang="en-US" sz="1400" b="0" strike="noStrike" spc="-1" dirty="0">
                        <a:latin typeface="Arial"/>
                      </a:endParaRPr>
                    </a:p>
                    <a:p>
                      <a:pPr algn="ctr">
                        <a:lnSpc>
                          <a:spcPct val="100000"/>
                        </a:lnSpc>
                      </a:pPr>
                      <a:r>
                        <a:rPr lang="en-US" sz="1400" b="0" strike="noStrike" spc="-1" dirty="0">
                          <a:solidFill>
                            <a:srgbClr val="000000"/>
                          </a:solidFill>
                          <a:latin typeface="AGOnFleek Medium"/>
                        </a:rPr>
                        <a:t>6/8</a:t>
                      </a:r>
                      <a:endParaRPr lang="en-US" sz="14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lvl="0">
                        <a:lnSpc>
                          <a:spcPct val="100000"/>
                        </a:lnSpc>
                        <a:buNone/>
                      </a:pPr>
                      <a:r>
                        <a:rPr lang="en-US" sz="1400" b="0" i="0" u="none" strike="noStrike" spc="-1" noProof="0" dirty="0">
                          <a:solidFill>
                            <a:schemeClr val="tx1"/>
                          </a:solidFill>
                          <a:latin typeface="KG Miss Kindergarten"/>
                        </a:rPr>
                        <a:t>Complete the </a:t>
                      </a:r>
                      <a:r>
                        <a:rPr lang="en-US" sz="1400" b="0" i="0" u="none" strike="noStrike" spc="-1" noProof="0" dirty="0">
                          <a:solidFill>
                            <a:schemeClr val="tx1"/>
                          </a:solidFill>
                          <a:latin typeface="KG Miss Kindergarten"/>
                          <a:hlinkClick r:id="rId2"/>
                        </a:rPr>
                        <a:t>Monday 10 on Forms</a:t>
                      </a:r>
                      <a:endParaRPr lang="en-US" sz="1400" b="0" i="0" u="none" strike="noStrike" spc="-1" noProof="0" dirty="0">
                        <a:solidFill>
                          <a:schemeClr val="tx1"/>
                        </a:solidFill>
                        <a:latin typeface="KG Miss Kindergarten"/>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lvl="0" algn="l">
                        <a:lnSpc>
                          <a:spcPct val="100000"/>
                        </a:lnSpc>
                        <a:spcBef>
                          <a:spcPts val="0"/>
                        </a:spcBef>
                        <a:spcAft>
                          <a:spcPts val="0"/>
                        </a:spcAft>
                        <a:buNone/>
                      </a:pPr>
                      <a:endParaRPr lang="en-US" sz="1400" b="0" i="0" u="none" strike="noStrike" spc="-1" noProof="0" dirty="0">
                        <a:solidFill>
                          <a:srgbClr val="000000"/>
                        </a:solidFill>
                        <a:latin typeface="KG Miss Kindergarten" panose="02000000000000000000" pitchFamily="2" charset="77"/>
                      </a:endParaRPr>
                    </a:p>
                    <a:p>
                      <a:pPr lvl="0" algn="l">
                        <a:lnSpc>
                          <a:spcPct val="100000"/>
                        </a:lnSpc>
                        <a:spcBef>
                          <a:spcPts val="0"/>
                        </a:spcBef>
                        <a:spcAft>
                          <a:spcPts val="0"/>
                        </a:spcAft>
                        <a:buNone/>
                      </a:pPr>
                      <a:r>
                        <a:rPr lang="en-US" sz="1400" b="0" i="0" u="none" strike="noStrike" spc="-1" noProof="0">
                          <a:solidFill>
                            <a:srgbClr val="000000"/>
                          </a:solidFill>
                          <a:latin typeface="KG Miss Kindergarten"/>
                        </a:rPr>
                        <a:t>Social Studies Day</a:t>
                      </a:r>
                      <a:endParaRPr lang="en-US" sz="1400" b="0" i="0" u="none" strike="noStrike" spc="-1" noProof="0">
                        <a:latin typeface="KG Miss Kindergarten"/>
                      </a:endParaRPr>
                    </a:p>
                  </a:txBody>
                  <a:tcPr>
                    <a:lnL w="12240">
                      <a:solidFill>
                        <a:srgbClr val="000000"/>
                      </a:solidFill>
                    </a:lnL>
                    <a:lnR w="12240" cap="flat" cmpd="sng" algn="ctr">
                      <a:solidFill>
                        <a:srgbClr val="000000"/>
                      </a:solidFill>
                      <a:prstDash val="solid"/>
                      <a:round/>
                      <a:headEnd type="none" w="med" len="med"/>
                      <a:tailEnd type="none" w="med" len="med"/>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530833">
                <a:tc>
                  <a:txBody>
                    <a:bodyPr/>
                    <a:lstStyle/>
                    <a:p>
                      <a:pPr algn="ctr">
                        <a:lnSpc>
                          <a:spcPct val="100000"/>
                        </a:lnSpc>
                      </a:pPr>
                      <a:r>
                        <a:rPr lang="en-US" sz="1400" b="0" strike="noStrike" spc="-1">
                          <a:solidFill>
                            <a:srgbClr val="000000"/>
                          </a:solidFill>
                          <a:latin typeface="AGOnFleek Medium"/>
                          <a:ea typeface="AGOnFleek Medium"/>
                        </a:rPr>
                        <a:t>Tuesday</a:t>
                      </a:r>
                      <a:endParaRPr lang="en-US" sz="1400" b="0" strike="noStrike" spc="-1">
                        <a:latin typeface="Arial"/>
                      </a:endParaRPr>
                    </a:p>
                    <a:p>
                      <a:pPr algn="ctr">
                        <a:lnSpc>
                          <a:spcPct val="100000"/>
                        </a:lnSpc>
                      </a:pPr>
                      <a:r>
                        <a:rPr lang="en-US" sz="1400" b="0" strike="noStrike" spc="-1" dirty="0">
                          <a:solidFill>
                            <a:srgbClr val="000000"/>
                          </a:solidFill>
                          <a:latin typeface="AGOnFleek Medium"/>
                        </a:rPr>
                        <a:t>6/9</a:t>
                      </a:r>
                      <a:endParaRPr lang="en-US" sz="14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lvl="0" algn="l">
                        <a:lnSpc>
                          <a:spcPct val="100000"/>
                        </a:lnSpc>
                        <a:spcBef>
                          <a:spcPts val="0"/>
                        </a:spcBef>
                        <a:spcAft>
                          <a:spcPts val="0"/>
                        </a:spcAft>
                        <a:buNone/>
                      </a:pPr>
                      <a:r>
                        <a:rPr lang="en-US" sz="1400" b="0" i="0" u="none" strike="noStrike" spc="-1" noProof="0" dirty="0">
                          <a:uFillTx/>
                          <a:latin typeface="KG Miss Kindergarten"/>
                        </a:rPr>
                        <a:t>Watch the </a:t>
                      </a:r>
                      <a:r>
                        <a:rPr lang="en-US" sz="1400" b="0" i="0" u="none" strike="noStrike" spc="-1" noProof="0" dirty="0">
                          <a:uFillTx/>
                          <a:latin typeface="KG Miss Kindergarten"/>
                          <a:hlinkClick r:id="rId3"/>
                        </a:rPr>
                        <a:t>EdPuzzle</a:t>
                      </a:r>
                      <a:r>
                        <a:rPr lang="en-US" sz="1400" b="0" i="0" u="none" strike="noStrike" spc="-1" noProof="0" dirty="0">
                          <a:uFillTx/>
                          <a:latin typeface="KG Miss Kindergarten"/>
                        </a:rPr>
                        <a:t> video called “Median and Mode”</a:t>
                      </a:r>
                    </a:p>
                    <a:p>
                      <a:pPr lvl="0" algn="l">
                        <a:lnSpc>
                          <a:spcPct val="100000"/>
                        </a:lnSpc>
                        <a:spcBef>
                          <a:spcPts val="0"/>
                        </a:spcBef>
                        <a:spcAft>
                          <a:spcPts val="0"/>
                        </a:spcAft>
                        <a:buNone/>
                      </a:pPr>
                      <a:endParaRPr lang="en-US" sz="1400" b="0" i="0" u="none" strike="noStrike" spc="-1" noProof="0" dirty="0">
                        <a:uFillTx/>
                        <a:latin typeface="KG Miss Kindergarten"/>
                      </a:endParaRPr>
                    </a:p>
                    <a:p>
                      <a:pPr lvl="0" algn="l">
                        <a:lnSpc>
                          <a:spcPct val="100000"/>
                        </a:lnSpc>
                        <a:spcBef>
                          <a:spcPts val="0"/>
                        </a:spcBef>
                        <a:spcAft>
                          <a:spcPts val="0"/>
                        </a:spcAft>
                        <a:buNone/>
                      </a:pPr>
                      <a:r>
                        <a:rPr lang="en-US" sz="1400" b="0" i="0" u="none" strike="noStrike" spc="-1" noProof="0" dirty="0">
                          <a:uFillTx/>
                          <a:latin typeface="KG Miss Kindergarten"/>
                        </a:rPr>
                        <a:t>Then, complete the </a:t>
                      </a:r>
                      <a:r>
                        <a:rPr lang="en-US" sz="1400" b="0" i="0" u="none" strike="noStrike" spc="-1" noProof="0" dirty="0">
                          <a:uFillTx/>
                          <a:latin typeface="KG Miss Kindergarten"/>
                          <a:hlinkClick r:id="rId4"/>
                        </a:rPr>
                        <a:t>Forms assignment</a:t>
                      </a:r>
                      <a:endParaRPr lang="en-US" sz="1400" b="0" i="0" u="none" strike="noStrike" spc="-1" noProof="0" dirty="0">
                        <a:uFillTx/>
                        <a:latin typeface="KG Miss Kindergarten"/>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lvl="0">
                        <a:lnSpc>
                          <a:spcPct val="100000"/>
                        </a:lnSpc>
                        <a:buNone/>
                      </a:pPr>
                      <a:r>
                        <a:rPr lang="en-US" sz="1400" b="0" i="0" u="none" strike="noStrike" spc="-1" noProof="0" dirty="0">
                          <a:uFillTx/>
                          <a:latin typeface="KG Miss Kindergarten"/>
                        </a:rPr>
                        <a:t>Respond to the </a:t>
                      </a:r>
                      <a:r>
                        <a:rPr lang="en-US" sz="1400" b="0" i="0" u="none" strike="noStrike" spc="-1" noProof="0" dirty="0">
                          <a:uFillTx/>
                          <a:latin typeface="KG Miss Kindergarten"/>
                          <a:hlinkClick r:id="rId5"/>
                        </a:rPr>
                        <a:t>FlipGrid</a:t>
                      </a:r>
                      <a:r>
                        <a:rPr lang="en-US" sz="1400" b="0" i="0" u="none" strike="noStrike" spc="-1" noProof="0" dirty="0">
                          <a:uFillTx/>
                          <a:latin typeface="KG Miss Kindergarten"/>
                        </a:rPr>
                        <a:t> Prompt about Waves</a:t>
                      </a:r>
                    </a:p>
                  </a:txBody>
                  <a:tcPr>
                    <a:lnL w="12240">
                      <a:solidFill>
                        <a:srgbClr val="000000"/>
                      </a:solidFill>
                    </a:lnL>
                    <a:lnR w="12240" cap="flat" cmpd="sng" algn="ctr">
                      <a:solidFill>
                        <a:srgbClr val="000000"/>
                      </a:solidFill>
                      <a:prstDash val="solid"/>
                      <a:round/>
                      <a:headEnd type="none" w="med" len="med"/>
                      <a:tailEnd type="none" w="med" len="med"/>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2233921">
                <a:tc>
                  <a:txBody>
                    <a:bodyPr/>
                    <a:lstStyle/>
                    <a:p>
                      <a:pPr algn="ctr">
                        <a:lnSpc>
                          <a:spcPct val="100000"/>
                        </a:lnSpc>
                      </a:pPr>
                      <a:endParaRPr lang="en-US" sz="1600" b="0" strike="noStrike" spc="-1" dirty="0">
                        <a:latin typeface="Arial"/>
                      </a:endParaRPr>
                    </a:p>
                    <a:p>
                      <a:pPr algn="ctr">
                        <a:lnSpc>
                          <a:spcPct val="100000"/>
                        </a:lnSpc>
                      </a:pPr>
                      <a:r>
                        <a:rPr lang="en-US" sz="1400" b="0" strike="noStrike" spc="-1" dirty="0">
                          <a:solidFill>
                            <a:srgbClr val="000000"/>
                          </a:solidFill>
                          <a:latin typeface="AGOnFleek Medium"/>
                          <a:ea typeface="AGOnFleek Medium"/>
                        </a:rPr>
                        <a:t>Wednesday</a:t>
                      </a:r>
                      <a:endParaRPr lang="en-US" sz="1400" b="0" strike="noStrike" spc="-1" dirty="0">
                        <a:latin typeface="Arial"/>
                      </a:endParaRPr>
                    </a:p>
                    <a:p>
                      <a:pPr algn="ctr">
                        <a:lnSpc>
                          <a:spcPct val="100000"/>
                        </a:lnSpc>
                      </a:pPr>
                      <a:r>
                        <a:rPr lang="en-US" sz="1400" b="0" strike="noStrike" spc="-1" dirty="0">
                          <a:solidFill>
                            <a:srgbClr val="000000"/>
                          </a:solidFill>
                          <a:latin typeface="AGOnFleek Medium"/>
                        </a:rPr>
                        <a:t>6/10</a:t>
                      </a:r>
                      <a:endParaRPr lang="en-US" sz="14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lvl="0" indent="0" algn="l">
                        <a:lnSpc>
                          <a:spcPct val="100000"/>
                        </a:lnSpc>
                        <a:spcBef>
                          <a:spcPts val="0"/>
                        </a:spcBef>
                        <a:spcAft>
                          <a:spcPts val="0"/>
                        </a:spcAft>
                        <a:buFontTx/>
                        <a:buNone/>
                      </a:pPr>
                      <a:r>
                        <a:rPr lang="en-US" sz="1400" b="0" i="0" u="none" strike="noStrike" spc="-1" noProof="0" dirty="0">
                          <a:latin typeface="KG Miss Kindergarten"/>
                        </a:rPr>
                        <a:t>Watch the </a:t>
                      </a:r>
                      <a:r>
                        <a:rPr lang="en-US" sz="1400" b="0" i="0" u="none" strike="noStrike" spc="-1" noProof="0" dirty="0">
                          <a:latin typeface="KG Miss Kindergarten"/>
                          <a:hlinkClick r:id="rId3"/>
                        </a:rPr>
                        <a:t>EdPuzzle</a:t>
                      </a:r>
                      <a:r>
                        <a:rPr lang="en-US" sz="1400" b="0" i="0" u="none" strike="noStrike" spc="-1" noProof="0" dirty="0">
                          <a:latin typeface="KG Miss Kindergarten"/>
                        </a:rPr>
                        <a:t> video called "Statistical Questions"</a:t>
                      </a:r>
                    </a:p>
                    <a:p>
                      <a:pPr marL="0" lvl="0" indent="0" algn="l">
                        <a:lnSpc>
                          <a:spcPct val="100000"/>
                        </a:lnSpc>
                        <a:spcBef>
                          <a:spcPts val="0"/>
                        </a:spcBef>
                        <a:spcAft>
                          <a:spcPts val="0"/>
                        </a:spcAft>
                        <a:buFontTx/>
                        <a:buNone/>
                      </a:pPr>
                      <a:endParaRPr lang="en-US" sz="1000" b="0" i="0" u="none" strike="noStrike" spc="-1" noProof="0" dirty="0">
                        <a:latin typeface="KG Miss Kindergarten"/>
                      </a:endParaRPr>
                    </a:p>
                    <a:p>
                      <a:pPr marL="0" lvl="0" indent="0" algn="l">
                        <a:lnSpc>
                          <a:spcPct val="100000"/>
                        </a:lnSpc>
                        <a:spcBef>
                          <a:spcPts val="0"/>
                        </a:spcBef>
                        <a:spcAft>
                          <a:spcPts val="0"/>
                        </a:spcAft>
                        <a:buFontTx/>
                        <a:buNone/>
                      </a:pPr>
                      <a:r>
                        <a:rPr lang="en-US" sz="1400" b="0" i="0" u="none" strike="noStrike" spc="-1" noProof="0" dirty="0">
                          <a:latin typeface="KG Miss Kindergarten"/>
                        </a:rPr>
                        <a:t>Complete the assignment on the Statistics Padlet:</a:t>
                      </a:r>
                    </a:p>
                    <a:p>
                      <a:pPr marL="0" lvl="0" indent="0" algn="l">
                        <a:lnSpc>
                          <a:spcPct val="100000"/>
                        </a:lnSpc>
                        <a:spcBef>
                          <a:spcPts val="0"/>
                        </a:spcBef>
                        <a:spcAft>
                          <a:spcPts val="0"/>
                        </a:spcAft>
                        <a:buFontTx/>
                        <a:buNone/>
                      </a:pPr>
                      <a:endParaRPr lang="en-US" sz="700" b="0" i="0" u="none" strike="noStrike" spc="-1" noProof="0" dirty="0">
                        <a:latin typeface="KG Miss Kindergarten"/>
                      </a:endParaRPr>
                    </a:p>
                    <a:p>
                      <a:pPr marL="0" lvl="0" indent="0" algn="l">
                        <a:lnSpc>
                          <a:spcPct val="100000"/>
                        </a:lnSpc>
                        <a:spcBef>
                          <a:spcPts val="0"/>
                        </a:spcBef>
                        <a:spcAft>
                          <a:spcPts val="0"/>
                        </a:spcAft>
                        <a:buFontTx/>
                        <a:buNone/>
                      </a:pPr>
                      <a:r>
                        <a:rPr lang="en-US" sz="1400" b="0" i="0" u="none" strike="noStrike" spc="-1" noProof="0" dirty="0">
                          <a:latin typeface="KG Miss Kindergarten"/>
                          <a:hlinkClick r:id="rId6"/>
                        </a:rPr>
                        <a:t>Walsh Padlet</a:t>
                      </a:r>
                      <a:endParaRPr lang="en-US" sz="1400" b="0" i="0" u="none" strike="noStrike" spc="-1" noProof="0" dirty="0">
                        <a:latin typeface="KG Miss Kindergarten"/>
                      </a:endParaRPr>
                    </a:p>
                    <a:p>
                      <a:pPr marL="0" lvl="0" indent="0" algn="l">
                        <a:lnSpc>
                          <a:spcPct val="100000"/>
                        </a:lnSpc>
                        <a:spcBef>
                          <a:spcPts val="0"/>
                        </a:spcBef>
                        <a:spcAft>
                          <a:spcPts val="0"/>
                        </a:spcAft>
                        <a:buFontTx/>
                        <a:buNone/>
                      </a:pPr>
                      <a:r>
                        <a:rPr lang="en-US" sz="1400" b="0" i="0" u="none" strike="noStrike" spc="-1" noProof="0" dirty="0">
                          <a:latin typeface="KG Miss Kindergarten"/>
                          <a:hlinkClick r:id="rId7"/>
                        </a:rPr>
                        <a:t>Westgate Padlet</a:t>
                      </a:r>
                      <a:endParaRPr lang="en-US" sz="1400" b="0" i="0" u="none" strike="noStrike" spc="-1" noProof="0" dirty="0">
                        <a:latin typeface="KG Miss Kindergarten"/>
                      </a:endParaRPr>
                    </a:p>
                    <a:p>
                      <a:pPr marL="0" lvl="0" indent="0" algn="l">
                        <a:lnSpc>
                          <a:spcPct val="100000"/>
                        </a:lnSpc>
                        <a:spcBef>
                          <a:spcPts val="0"/>
                        </a:spcBef>
                        <a:spcAft>
                          <a:spcPts val="0"/>
                        </a:spcAft>
                        <a:buFontTx/>
                        <a:buNone/>
                      </a:pPr>
                      <a:endParaRPr lang="en-US" sz="900" b="0" i="0" u="none" strike="noStrike" spc="-1" noProof="0" dirty="0">
                        <a:latin typeface="KG Miss Kindergarten"/>
                      </a:endParaRPr>
                    </a:p>
                    <a:p>
                      <a:pPr marL="0" lvl="0" indent="0" algn="l">
                        <a:lnSpc>
                          <a:spcPct val="100000"/>
                        </a:lnSpc>
                        <a:spcBef>
                          <a:spcPts val="0"/>
                        </a:spcBef>
                        <a:spcAft>
                          <a:spcPts val="0"/>
                        </a:spcAft>
                        <a:buFontTx/>
                        <a:buNone/>
                      </a:pPr>
                      <a:r>
                        <a:rPr lang="en-US" sz="1200" b="0" i="0" u="none" strike="noStrike" spc="-1" noProof="0" dirty="0">
                          <a:latin typeface="KG Miss Kindergarten"/>
                        </a:rPr>
                        <a:t>**Respond to at least 10 classmates' questions on Padlet by Thursday night. Keep checking for more to be posted!</a:t>
                      </a: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lvl="0" algn="l">
                        <a:lnSpc>
                          <a:spcPct val="100000"/>
                        </a:lnSpc>
                        <a:spcBef>
                          <a:spcPts val="0"/>
                        </a:spcBef>
                        <a:spcAft>
                          <a:spcPts val="0"/>
                        </a:spcAft>
                        <a:buNone/>
                      </a:pPr>
                      <a:endParaRPr lang="en-US" sz="1400" b="0" i="0" u="none" strike="noStrike" kern="1200" noProof="0" dirty="0">
                        <a:solidFill>
                          <a:srgbClr val="000000"/>
                        </a:solidFill>
                        <a:effectLst/>
                        <a:latin typeface="KG Miss Kindergarten" panose="02000000000000000000" pitchFamily="2" charset="77"/>
                      </a:endParaRPr>
                    </a:p>
                    <a:p>
                      <a:pPr lvl="0" algn="l">
                        <a:lnSpc>
                          <a:spcPct val="100000"/>
                        </a:lnSpc>
                        <a:spcBef>
                          <a:spcPts val="0"/>
                        </a:spcBef>
                        <a:spcAft>
                          <a:spcPts val="0"/>
                        </a:spcAft>
                        <a:buNone/>
                      </a:pPr>
                      <a:endParaRPr lang="en-US" sz="1400" b="0" i="0" u="none" strike="noStrike" kern="1200" noProof="0" dirty="0">
                        <a:solidFill>
                          <a:srgbClr val="000000"/>
                        </a:solidFill>
                        <a:effectLst/>
                        <a:latin typeface="KG Miss Kindergarten" panose="02000000000000000000" pitchFamily="2" charset="77"/>
                      </a:endParaRPr>
                    </a:p>
                    <a:p>
                      <a:pPr lvl="0" algn="l">
                        <a:lnSpc>
                          <a:spcPct val="100000"/>
                        </a:lnSpc>
                        <a:spcBef>
                          <a:spcPts val="0"/>
                        </a:spcBef>
                        <a:spcAft>
                          <a:spcPts val="0"/>
                        </a:spcAft>
                        <a:buNone/>
                      </a:pPr>
                      <a:r>
                        <a:rPr lang="en-US" sz="1400" b="0" i="0" u="none" strike="noStrike" kern="1200" noProof="0" dirty="0">
                          <a:solidFill>
                            <a:srgbClr val="000000"/>
                          </a:solidFill>
                          <a:effectLst/>
                          <a:latin typeface="KG Miss Kindergarten" panose="02000000000000000000" pitchFamily="2" charset="77"/>
                        </a:rPr>
                        <a:t>Social Studies Day</a:t>
                      </a:r>
                      <a:endParaRPr lang="en-US" sz="1400" b="0" i="0" u="none" strike="noStrike" kern="1200" noProof="0" dirty="0">
                        <a:effectLst/>
                        <a:latin typeface="KG Miss Kindergarten" panose="02000000000000000000" pitchFamily="2" charset="77"/>
                      </a:endParaRPr>
                    </a:p>
                    <a:p>
                      <a:pPr lvl="0">
                        <a:lnSpc>
                          <a:spcPct val="100000"/>
                        </a:lnSpc>
                        <a:buNone/>
                      </a:pPr>
                      <a:endParaRPr lang="en-US" sz="1400" b="0" i="0" u="none" strike="noStrike" kern="1200" dirty="0">
                        <a:solidFill>
                          <a:schemeClr val="tx1"/>
                        </a:solidFill>
                        <a:effectLst/>
                        <a:latin typeface="KG Miss Kindergarten" panose="02000000000000000000" pitchFamily="2" charset="77"/>
                        <a:ea typeface="+mn-ea"/>
                        <a:cs typeface="+mn-cs"/>
                      </a:endParaRPr>
                    </a:p>
                  </a:txBody>
                  <a:tcPr>
                    <a:lnL w="12240">
                      <a:solidFill>
                        <a:srgbClr val="000000"/>
                      </a:solidFill>
                    </a:lnL>
                    <a:lnR w="12240" cap="flat" cmpd="sng" algn="ctr">
                      <a:solidFill>
                        <a:srgbClr val="000000"/>
                      </a:solidFill>
                      <a:prstDash val="solid"/>
                      <a:round/>
                      <a:headEnd type="none" w="med" len="med"/>
                      <a:tailEnd type="none" w="med" len="med"/>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0">
                <a:tc>
                  <a:txBody>
                    <a:bodyPr/>
                    <a:lstStyle/>
                    <a:p>
                      <a:pPr algn="ctr">
                        <a:lnSpc>
                          <a:spcPct val="100000"/>
                        </a:lnSpc>
                      </a:pPr>
                      <a:r>
                        <a:rPr lang="en-US" sz="1400" b="0" strike="noStrike" spc="-1" dirty="0">
                          <a:solidFill>
                            <a:srgbClr val="000000"/>
                          </a:solidFill>
                          <a:latin typeface="AGOnFleek Medium"/>
                          <a:ea typeface="AGOnFleek Medium"/>
                        </a:rPr>
                        <a:t>Thursday</a:t>
                      </a:r>
                      <a:endParaRPr lang="en-US" sz="1400" b="0" strike="noStrike" spc="-1" dirty="0">
                        <a:latin typeface="Arial"/>
                      </a:endParaRPr>
                    </a:p>
                    <a:p>
                      <a:pPr algn="ctr">
                        <a:lnSpc>
                          <a:spcPct val="100000"/>
                        </a:lnSpc>
                      </a:pPr>
                      <a:r>
                        <a:rPr lang="en-US" sz="1400" b="0" strike="noStrike" spc="-1" dirty="0">
                          <a:solidFill>
                            <a:srgbClr val="000000"/>
                          </a:solidFill>
                          <a:latin typeface="AGOnFleek Medium"/>
                        </a:rPr>
                        <a:t>6/11</a:t>
                      </a:r>
                      <a:endParaRPr lang="en-US" sz="14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lvl="0" algn="l">
                        <a:lnSpc>
                          <a:spcPct val="100000"/>
                        </a:lnSpc>
                        <a:spcBef>
                          <a:spcPts val="0"/>
                        </a:spcBef>
                        <a:spcAft>
                          <a:spcPts val="0"/>
                        </a:spcAft>
                        <a:buNone/>
                      </a:pPr>
                      <a:r>
                        <a:rPr lang="en-US" sz="1400" b="0" i="0" u="none" strike="noStrike" spc="-1" noProof="0" dirty="0">
                          <a:latin typeface="KG Miss Kindergarten" panose="02000000000000000000" pitchFamily="2" charset="77"/>
                          <a:hlinkClick r:id="rId8"/>
                        </a:rPr>
                        <a:t>Complete the Quizizz</a:t>
                      </a:r>
                      <a:r>
                        <a:rPr lang="en-US" sz="1400" b="0" i="0" u="none" strike="noStrike" spc="-1" noProof="0" dirty="0">
                          <a:latin typeface="KG Miss Kindergarten" panose="02000000000000000000" pitchFamily="2" charset="77"/>
                        </a:rPr>
                        <a:t> </a:t>
                      </a:r>
                    </a:p>
                    <a:p>
                      <a:pPr lvl="0" algn="l">
                        <a:lnSpc>
                          <a:spcPct val="100000"/>
                        </a:lnSpc>
                        <a:spcBef>
                          <a:spcPts val="0"/>
                        </a:spcBef>
                        <a:spcAft>
                          <a:spcPts val="0"/>
                        </a:spcAft>
                        <a:buNone/>
                      </a:pPr>
                      <a:r>
                        <a:rPr lang="en-US" sz="1400" b="0" i="0" u="none" strike="noStrike" spc="-1" noProof="0" dirty="0">
                          <a:latin typeface="KG Miss Kindergarten"/>
                        </a:rPr>
                        <a:t>Code: </a:t>
                      </a:r>
                      <a:r>
                        <a:rPr lang="en-US" sz="1800" b="1" i="0" kern="1200" dirty="0">
                          <a:solidFill>
                            <a:schemeClr val="tx1"/>
                          </a:solidFill>
                          <a:effectLst/>
                          <a:latin typeface="+mn-lt"/>
                          <a:ea typeface="+mn-ea"/>
                          <a:cs typeface="+mn-cs"/>
                        </a:rPr>
                        <a:t>2882405</a:t>
                      </a:r>
                      <a:endParaRPr lang="en-US" sz="1400" b="0" i="0" u="none" strike="noStrike" spc="-1" noProof="0" dirty="0">
                        <a:latin typeface="KG Miss Kindergarten" panose="02000000000000000000" pitchFamily="2" charset="77"/>
                      </a:endParaRPr>
                    </a:p>
                    <a:p>
                      <a:pPr lvl="0" algn="l">
                        <a:lnSpc>
                          <a:spcPct val="100000"/>
                        </a:lnSpc>
                        <a:spcBef>
                          <a:spcPts val="0"/>
                        </a:spcBef>
                        <a:spcAft>
                          <a:spcPts val="0"/>
                        </a:spcAft>
                        <a:buNone/>
                      </a:pPr>
                      <a:endParaRPr lang="en-US" sz="700" b="0" i="0" u="none" strike="noStrike" spc="-1" noProof="0" dirty="0">
                        <a:latin typeface="KG Miss Kindergarten"/>
                      </a:endParaRPr>
                    </a:p>
                    <a:p>
                      <a:pPr marL="635" lvl="0" indent="0">
                        <a:lnSpc>
                          <a:spcPct val="100000"/>
                        </a:lnSpc>
                        <a:buNone/>
                      </a:pPr>
                      <a:r>
                        <a:rPr lang="en-US" sz="1400" b="0" i="0" u="none" strike="noStrike" spc="-1" noProof="0" dirty="0">
                          <a:latin typeface="KG Miss Kindergarten"/>
                        </a:rPr>
                        <a:t>**Respond to at least 10 classmates' questions on Padlet by tonight if you have not already </a:t>
                      </a:r>
                      <a:endParaRPr lang="en-US"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lvl="0">
                        <a:lnSpc>
                          <a:spcPct val="100000"/>
                        </a:lnSpc>
                        <a:buNone/>
                      </a:pPr>
                      <a:r>
                        <a:rPr lang="en-US" sz="1400" b="0" i="0" u="none" strike="noStrike" spc="-1" noProof="0" dirty="0">
                          <a:latin typeface="KG Miss Kindergarten"/>
                          <a:hlinkClick r:id="rId8"/>
                        </a:rPr>
                        <a:t>Complete the </a:t>
                      </a:r>
                      <a:r>
                        <a:rPr lang="en-US" sz="1400" b="0" i="0" u="none" strike="noStrike" spc="-1" noProof="0">
                          <a:latin typeface="KG Miss Kindergarten"/>
                          <a:hlinkClick r:id="rId8"/>
                        </a:rPr>
                        <a:t>Quizizz</a:t>
                      </a:r>
                      <a:r>
                        <a:rPr lang="en-US" sz="1400" b="0" i="0" u="none" strike="noStrike" spc="-1" noProof="0">
                          <a:solidFill>
                            <a:srgbClr val="000000"/>
                          </a:solidFill>
                          <a:latin typeface="KG Miss Kindergarten"/>
                        </a:rPr>
                        <a:t> about Waves</a:t>
                      </a:r>
                      <a:endParaRPr lang="en-US" sz="1400" b="0" i="0" u="none" strike="noStrike" spc="-1" noProof="0" dirty="0">
                        <a:solidFill>
                          <a:srgbClr val="000000"/>
                        </a:solidFill>
                        <a:latin typeface="KG Miss Kindergarten"/>
                      </a:endParaRPr>
                    </a:p>
                    <a:p>
                      <a:pPr lvl="0">
                        <a:lnSpc>
                          <a:spcPct val="100000"/>
                        </a:lnSpc>
                        <a:buNone/>
                      </a:pPr>
                      <a:endParaRPr lang="en-US" sz="1400" b="0" i="0" u="none" strike="noStrike" spc="-1" noProof="0" dirty="0">
                        <a:solidFill>
                          <a:srgbClr val="000000"/>
                        </a:solidFill>
                        <a:latin typeface="KG Miss Kindergarten"/>
                      </a:endParaRPr>
                    </a:p>
                    <a:p>
                      <a:pPr lvl="0">
                        <a:lnSpc>
                          <a:spcPct val="100000"/>
                        </a:lnSpc>
                        <a:buNone/>
                      </a:pPr>
                      <a:r>
                        <a:rPr lang="en-US" sz="1400" b="0" i="0" u="none" strike="noStrike" spc="-1" noProof="0" dirty="0">
                          <a:solidFill>
                            <a:srgbClr val="000000"/>
                          </a:solidFill>
                          <a:latin typeface="KG Miss Kindergarten"/>
                        </a:rPr>
                        <a:t>Code: </a:t>
                      </a:r>
                      <a:r>
                        <a:rPr lang="en-US" sz="1800" b="1" i="0" kern="1200" dirty="0">
                          <a:solidFill>
                            <a:schemeClr val="tx1"/>
                          </a:solidFill>
                          <a:effectLst/>
                          <a:latin typeface="+mn-lt"/>
                          <a:ea typeface="+mn-ea"/>
                          <a:cs typeface="+mn-cs"/>
                        </a:rPr>
                        <a:t>6268850</a:t>
                      </a:r>
                      <a:endParaRPr lang="en-US" sz="1400" b="0" i="0" u="none" strike="noStrike" spc="-1" noProof="0" dirty="0">
                        <a:solidFill>
                          <a:srgbClr val="000000"/>
                        </a:solidFill>
                        <a:latin typeface="KG Miss Kindergarten"/>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r h="530833">
                <a:tc>
                  <a:txBody>
                    <a:bodyPr/>
                    <a:lstStyle/>
                    <a:p>
                      <a:pPr algn="ctr">
                        <a:lnSpc>
                          <a:spcPct val="100000"/>
                        </a:lnSpc>
                      </a:pPr>
                      <a:r>
                        <a:rPr lang="en-US" sz="1400" b="0" strike="noStrike" spc="-1" dirty="0">
                          <a:solidFill>
                            <a:srgbClr val="000000"/>
                          </a:solidFill>
                          <a:latin typeface="AGOnFleek Medium"/>
                          <a:ea typeface="AGOnFleek Medium"/>
                        </a:rPr>
                        <a:t>Friday</a:t>
                      </a:r>
                      <a:endParaRPr lang="en-US" sz="1400" b="0" strike="noStrike" spc="-1" dirty="0">
                        <a:latin typeface="Arial"/>
                      </a:endParaRPr>
                    </a:p>
                    <a:p>
                      <a:pPr algn="ctr">
                        <a:lnSpc>
                          <a:spcPct val="100000"/>
                        </a:lnSpc>
                      </a:pPr>
                      <a:r>
                        <a:rPr lang="en-US" sz="1400" b="0" strike="noStrike" spc="-1" dirty="0">
                          <a:solidFill>
                            <a:srgbClr val="000000"/>
                          </a:solidFill>
                          <a:latin typeface="AGOnFleek Medium"/>
                        </a:rPr>
                        <a:t>6/12</a:t>
                      </a:r>
                      <a:endParaRPr lang="en-US" sz="14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lvl="0">
                        <a:lnSpc>
                          <a:spcPct val="100000"/>
                        </a:lnSpc>
                        <a:buNone/>
                      </a:pPr>
                      <a:r>
                        <a:rPr lang="en-US" sz="1400" b="0" strike="noStrike" spc="-1" dirty="0">
                          <a:solidFill>
                            <a:srgbClr val="000000"/>
                          </a:solidFill>
                          <a:latin typeface="KG Miss Kindergarten"/>
                        </a:rPr>
                        <a:t>Submit your measures of center from your Padlet on </a:t>
                      </a:r>
                      <a:r>
                        <a:rPr lang="en-US" sz="1400" b="0" strike="noStrike" spc="-1" dirty="0">
                          <a:solidFill>
                            <a:srgbClr val="000000"/>
                          </a:solidFill>
                          <a:latin typeface="KG Miss Kindergarten"/>
                          <a:hlinkClick r:id="rId9"/>
                        </a:rPr>
                        <a:t>Forms</a:t>
                      </a:r>
                      <a:endParaRPr lang="en-US"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lvl="0" algn="l">
                        <a:lnSpc>
                          <a:spcPct val="100000"/>
                        </a:lnSpc>
                        <a:spcBef>
                          <a:spcPts val="0"/>
                        </a:spcBef>
                        <a:spcAft>
                          <a:spcPts val="0"/>
                        </a:spcAft>
                        <a:buNone/>
                      </a:pPr>
                      <a:r>
                        <a:rPr lang="en-US" sz="1400" b="0" i="0" u="none" strike="noStrike" spc="-1" noProof="0" dirty="0">
                          <a:solidFill>
                            <a:srgbClr val="000000"/>
                          </a:solidFill>
                          <a:latin typeface="KG Miss Kindergarten"/>
                        </a:rPr>
                        <a:t>Social Studies Day</a:t>
                      </a:r>
                      <a:endParaRPr lang="en-US" sz="1400" b="0" i="0" u="none" strike="noStrike" spc="-1" noProof="0" dirty="0">
                        <a:latin typeface="KG Miss Kindergarten"/>
                      </a:endParaRPr>
                    </a:p>
                    <a:p>
                      <a:pPr lvl="0">
                        <a:lnSpc>
                          <a:spcPct val="100000"/>
                        </a:lnSpc>
                        <a:buNone/>
                      </a:pPr>
                      <a:endParaRPr lang="en-US" sz="1100" b="0" strike="noStrike" spc="-1" dirty="0">
                        <a:solidFill>
                          <a:srgbClr val="000000"/>
                        </a:solidFill>
                        <a:latin typeface="KG Miss Kindergarten" panose="02000000000000000000" pitchFamily="2" charset="77"/>
                      </a:endParaRPr>
                    </a:p>
                  </a:txBody>
                  <a:tcPr>
                    <a:lnL w="12240">
                      <a:solidFill>
                        <a:srgbClr val="000000"/>
                      </a:solidFill>
                    </a:lnL>
                    <a:lnR w="12240" cap="flat" cmpd="sng" algn="ctr">
                      <a:solidFill>
                        <a:srgbClr val="000000"/>
                      </a:solidFill>
                      <a:prstDash val="solid"/>
                      <a:round/>
                      <a:headEnd type="none" w="med" len="med"/>
                      <a:tailEnd type="none" w="med" len="med"/>
                    </a:lnR>
                    <a:lnT w="12240">
                      <a:solidFill>
                        <a:srgbClr val="000000"/>
                      </a:solidFill>
                    </a:lnT>
                    <a:lnB w="12240">
                      <a:solidFill>
                        <a:srgbClr val="000000"/>
                      </a:solidFill>
                    </a:lnB>
                    <a:noFill/>
                  </a:tcPr>
                </a:tc>
                <a:extLst>
                  <a:ext uri="{0D108BD9-81ED-4DB2-BD59-A6C34878D82A}">
                    <a16:rowId xmlns:a16="http://schemas.microsoft.com/office/drawing/2014/main" val="10005"/>
                  </a:ext>
                </a:extLst>
              </a:tr>
            </a:tbl>
          </a:graphicData>
        </a:graphic>
      </p:graphicFrame>
      <p:graphicFrame>
        <p:nvGraphicFramePr>
          <p:cNvPr id="40" name="Table 4"/>
          <p:cNvGraphicFramePr/>
          <p:nvPr/>
        </p:nvGraphicFramePr>
        <p:xfrm>
          <a:off x="0" y="863489"/>
          <a:ext cx="6756834" cy="1158240"/>
        </p:xfrm>
        <a:graphic>
          <a:graphicData uri="http://schemas.openxmlformats.org/drawingml/2006/table">
            <a:tbl>
              <a:tblPr/>
              <a:tblGrid>
                <a:gridCol w="2502568">
                  <a:extLst>
                    <a:ext uri="{9D8B030D-6E8A-4147-A177-3AD203B41FA5}">
                      <a16:colId xmlns:a16="http://schemas.microsoft.com/office/drawing/2014/main" val="20000"/>
                    </a:ext>
                  </a:extLst>
                </a:gridCol>
                <a:gridCol w="4254266">
                  <a:extLst>
                    <a:ext uri="{9D8B030D-6E8A-4147-A177-3AD203B41FA5}">
                      <a16:colId xmlns:a16="http://schemas.microsoft.com/office/drawing/2014/main" val="20001"/>
                    </a:ext>
                  </a:extLst>
                </a:gridCol>
              </a:tblGrid>
              <a:tr h="825480">
                <a:tc>
                  <a:txBody>
                    <a:bodyPr/>
                    <a:lstStyle/>
                    <a:p>
                      <a:pPr>
                        <a:lnSpc>
                          <a:spcPct val="100000"/>
                        </a:lnSpc>
                      </a:pPr>
                      <a:r>
                        <a:rPr lang="en-US" sz="1400" b="1" strike="noStrike" spc="-1" dirty="0">
                          <a:solidFill>
                            <a:srgbClr val="000000"/>
                          </a:solidFill>
                          <a:latin typeface="KG Miss Kindergarten"/>
                          <a:ea typeface="KG Miss Kindergarten"/>
                        </a:rPr>
                        <a:t>Math</a:t>
                      </a:r>
                      <a:r>
                        <a:rPr lang="en-US" sz="1400" b="0" strike="noStrike" spc="-1" dirty="0">
                          <a:solidFill>
                            <a:srgbClr val="000000"/>
                          </a:solidFill>
                          <a:latin typeface="KG Miss Kindergarten"/>
                          <a:ea typeface="KG Miss Kindergarten"/>
                        </a:rPr>
                        <a:t> </a:t>
                      </a:r>
                      <a:r>
                        <a:rPr lang="en-US" sz="1400" b="1" strike="noStrike" spc="-1" dirty="0">
                          <a:solidFill>
                            <a:srgbClr val="000000"/>
                          </a:solidFill>
                          <a:latin typeface="KG Miss Kindergarten"/>
                          <a:ea typeface="KG Miss Kindergarten"/>
                        </a:rPr>
                        <a:t>Focus</a:t>
                      </a:r>
                      <a:r>
                        <a:rPr lang="en-US" sz="1400" b="0" strike="noStrike" spc="-1" dirty="0">
                          <a:solidFill>
                            <a:srgbClr val="000000"/>
                          </a:solidFill>
                          <a:latin typeface="KG Miss Kindergarten"/>
                          <a:ea typeface="KG Miss Kindergarten"/>
                        </a:rPr>
                        <a:t>: Find measures of center such as Mean, Median, Mode. Understand  and ask Statistical Questions</a:t>
                      </a:r>
                      <a:endParaRPr lang="en-US" sz="1400" b="0" strike="noStrike" spc="-1" dirty="0">
                        <a:solidFill>
                          <a:srgbClr val="000000"/>
                        </a:solidFill>
                        <a:latin typeface="KG Miss Kindergarten"/>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7285D5"/>
                    </a:solidFill>
                  </a:tcPr>
                </a:tc>
                <a:tc>
                  <a:txBody>
                    <a:bodyPr/>
                    <a:lstStyle/>
                    <a:p>
                      <a:pPr>
                        <a:lnSpc>
                          <a:spcPct val="100000"/>
                        </a:lnSpc>
                      </a:pPr>
                      <a:r>
                        <a:rPr lang="en-US" sz="1400" b="1" strike="noStrike" spc="-1" dirty="0">
                          <a:solidFill>
                            <a:srgbClr val="000000"/>
                          </a:solidFill>
                          <a:latin typeface="KG Miss Kindergarten"/>
                          <a:ea typeface="KG Miss Kindergarten"/>
                        </a:rPr>
                        <a:t>Science Focus</a:t>
                      </a:r>
                      <a:r>
                        <a:rPr lang="en-US" sz="1400" b="0" strike="noStrike" spc="-1" dirty="0">
                          <a:solidFill>
                            <a:srgbClr val="000000"/>
                          </a:solidFill>
                          <a:latin typeface="KG Miss Kindergarten"/>
                          <a:ea typeface="KG Miss Kindergarten"/>
                        </a:rPr>
                        <a:t>: </a:t>
                      </a:r>
                    </a:p>
                    <a:p>
                      <a:pPr lvl="0" algn="l">
                        <a:lnSpc>
                          <a:spcPct val="100000"/>
                        </a:lnSpc>
                        <a:spcBef>
                          <a:spcPts val="0"/>
                        </a:spcBef>
                        <a:spcAft>
                          <a:spcPts val="0"/>
                        </a:spcAft>
                        <a:buNone/>
                      </a:pPr>
                      <a:r>
                        <a:rPr lang="en-US" sz="1400" b="0" i="0" u="none" strike="noStrike" spc="-1" noProof="0" dirty="0">
                          <a:solidFill>
                            <a:srgbClr val="000000"/>
                          </a:solidFill>
                          <a:latin typeface="KG Miss Kindergarten"/>
                        </a:rPr>
                        <a:t>Guiding Principle: </a:t>
                      </a:r>
                      <a:r>
                        <a:rPr lang="en-US" sz="1400" b="0" i="0" u="none" strike="noStrike" spc="-1" noProof="0" dirty="0">
                          <a:latin typeface="KG Miss Kindergarten"/>
                        </a:rPr>
                        <a:t>Energy can travel in the form of waves, waves are described by their amplitude, frequency, and wavelength, waves can be reflected, absorbed, or transmitted</a:t>
                      </a:r>
                    </a:p>
                  </a:txBody>
                  <a:tcPr>
                    <a:lnL w="12240">
                      <a:solidFill>
                        <a:srgbClr val="000000"/>
                      </a:solidFill>
                    </a:lnL>
                    <a:lnR w="12240">
                      <a:solidFill>
                        <a:srgbClr val="000000"/>
                      </a:solidFill>
                    </a:lnR>
                    <a:lnT w="12240">
                      <a:solidFill>
                        <a:srgbClr val="000000"/>
                      </a:solidFill>
                    </a:lnT>
                    <a:lnB w="12240">
                      <a:solidFill>
                        <a:srgbClr val="000000"/>
                      </a:solidFill>
                    </a:lnB>
                    <a:solidFill>
                      <a:srgbClr val="A2DAB3"/>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89188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845" y="115122"/>
            <a:ext cx="5829300" cy="417368"/>
          </a:xfrm>
        </p:spPr>
        <p:txBody>
          <a:bodyPr>
            <a:normAutofit fontScale="90000"/>
          </a:bodyPr>
          <a:lstStyle/>
          <a:p>
            <a:br>
              <a:rPr lang="en-US" sz="2000">
                <a:latin typeface="KG Miss Kindergarten" panose="02000000000000000000"/>
                <a:ea typeface="AGJoyOfMissingOut Medium" charset="0"/>
                <a:cs typeface="AGJoyOfMissingOut Medium" charset="0"/>
              </a:rPr>
            </a:br>
            <a:r>
              <a:rPr lang="en-US" sz="2000" b="1">
                <a:latin typeface="KG Miss Kindergarten" panose="02000000000000000000"/>
                <a:ea typeface="AGJoyOfMissingOut Medium" charset="0"/>
                <a:cs typeface="AGJoyOfMissingOut Medium" charset="0"/>
              </a:rPr>
              <a:t>ELA &amp; Social Studies Weekly Assignments</a:t>
            </a:r>
          </a:p>
        </p:txBody>
      </p:sp>
      <p:sp>
        <p:nvSpPr>
          <p:cNvPr id="3" name="Subtitle 2"/>
          <p:cNvSpPr>
            <a:spLocks noGrp="1"/>
          </p:cNvSpPr>
          <p:nvPr>
            <p:ph type="subTitle" idx="1"/>
          </p:nvPr>
        </p:nvSpPr>
        <p:spPr>
          <a:xfrm>
            <a:off x="379273" y="520650"/>
            <a:ext cx="6210300" cy="266276"/>
          </a:xfrm>
        </p:spPr>
        <p:txBody>
          <a:bodyPr vert="horz" lIns="91440" tIns="45720" rIns="91440" bIns="45720" rtlCol="0" anchor="t">
            <a:normAutofit fontScale="85000" lnSpcReduction="20000"/>
          </a:bodyPr>
          <a:lstStyle/>
          <a:p>
            <a:pPr>
              <a:spcBef>
                <a:spcPts val="0"/>
              </a:spcBef>
            </a:pPr>
            <a:r>
              <a:rPr lang="en-US" dirty="0">
                <a:latin typeface="KG Miss Kindergarten" panose="02000000000000000000"/>
                <a:ea typeface="KG Miss Kindergarten" charset="0"/>
                <a:cs typeface="KG Miss Kindergarten" charset="0"/>
              </a:rPr>
              <a:t>Week of June 8 – June 12</a:t>
            </a:r>
            <a:endParaRPr lang="en-US" sz="1200" dirty="0">
              <a:latin typeface="KG Miss Kindergarten" panose="02000000000000000000"/>
              <a:cs typeface="Calibri"/>
            </a:endParaRPr>
          </a:p>
        </p:txBody>
      </p:sp>
      <p:graphicFrame>
        <p:nvGraphicFramePr>
          <p:cNvPr id="4" name="Table 3"/>
          <p:cNvGraphicFramePr>
            <a:graphicFrameLocks noGrp="1"/>
          </p:cNvGraphicFramePr>
          <p:nvPr/>
        </p:nvGraphicFramePr>
        <p:xfrm>
          <a:off x="312474" y="1982968"/>
          <a:ext cx="6283677" cy="7030162"/>
        </p:xfrm>
        <a:graphic>
          <a:graphicData uri="http://schemas.openxmlformats.org/drawingml/2006/table">
            <a:tbl>
              <a:tblPr firstRow="1" bandRow="1">
                <a:tableStyleId>{5940675A-B579-460E-94D1-54222C63F5DA}</a:tableStyleId>
              </a:tblPr>
              <a:tblGrid>
                <a:gridCol w="1035815">
                  <a:extLst>
                    <a:ext uri="{9D8B030D-6E8A-4147-A177-3AD203B41FA5}">
                      <a16:colId xmlns:a16="http://schemas.microsoft.com/office/drawing/2014/main" val="20000"/>
                    </a:ext>
                  </a:extLst>
                </a:gridCol>
                <a:gridCol w="2269113">
                  <a:extLst>
                    <a:ext uri="{9D8B030D-6E8A-4147-A177-3AD203B41FA5}">
                      <a16:colId xmlns:a16="http://schemas.microsoft.com/office/drawing/2014/main" val="20001"/>
                    </a:ext>
                  </a:extLst>
                </a:gridCol>
                <a:gridCol w="2978749">
                  <a:extLst>
                    <a:ext uri="{9D8B030D-6E8A-4147-A177-3AD203B41FA5}">
                      <a16:colId xmlns:a16="http://schemas.microsoft.com/office/drawing/2014/main" val="3030002960"/>
                    </a:ext>
                  </a:extLst>
                </a:gridCol>
              </a:tblGrid>
              <a:tr h="619703">
                <a:tc>
                  <a:txBody>
                    <a:bodyPr/>
                    <a:lstStyle/>
                    <a:p>
                      <a:pPr algn="ctr"/>
                      <a:r>
                        <a:rPr lang="en-US" sz="1600" b="1">
                          <a:latin typeface="KG Miss Kindergarten" panose="02000000000000000000"/>
                          <a:ea typeface="AGOnFleek Medium" charset="0"/>
                          <a:cs typeface="AGOnFleek Medium" charset="0"/>
                        </a:rPr>
                        <a:t>Day</a:t>
                      </a:r>
                    </a:p>
                  </a:txBody>
                  <a:tcPr>
                    <a:solidFill>
                      <a:schemeClr val="accent1">
                        <a:lumMod val="40000"/>
                        <a:lumOff val="60000"/>
                      </a:schemeClr>
                    </a:solidFill>
                  </a:tcPr>
                </a:tc>
                <a:tc>
                  <a:txBody>
                    <a:bodyPr/>
                    <a:lstStyle/>
                    <a:p>
                      <a:pPr algn="ctr"/>
                      <a:r>
                        <a:rPr lang="en-US" sz="1600" b="1" dirty="0">
                          <a:latin typeface="KG Miss Kindergarten" panose="02000000000000000000"/>
                          <a:ea typeface="AGOnFleek Medium" charset="0"/>
                          <a:cs typeface="AGOnFleek Medium" charset="0"/>
                        </a:rPr>
                        <a:t>ELA</a:t>
                      </a:r>
                    </a:p>
                    <a:p>
                      <a:pPr lvl="0" algn="ctr">
                        <a:buNone/>
                      </a:pPr>
                      <a:r>
                        <a:rPr lang="en-US" sz="1600" b="0" i="0" u="none" strike="noStrike" noProof="0" dirty="0"/>
                        <a:t> </a:t>
                      </a:r>
                      <a:endParaRPr lang="en-US" sz="1000" dirty="0"/>
                    </a:p>
                  </a:txBody>
                  <a:tcPr>
                    <a:solidFill>
                      <a:schemeClr val="accent1">
                        <a:lumMod val="40000"/>
                        <a:lumOff val="60000"/>
                      </a:schemeClr>
                    </a:solidFill>
                  </a:tcPr>
                </a:tc>
                <a:tc>
                  <a:txBody>
                    <a:bodyPr/>
                    <a:lstStyle/>
                    <a:p>
                      <a:pPr algn="ctr"/>
                      <a:r>
                        <a:rPr lang="en-US" sz="1600" b="1" dirty="0">
                          <a:latin typeface="KG Miss Kindergarten" panose="02000000000000000000"/>
                          <a:ea typeface="AGOnFleek Medium" charset="0"/>
                          <a:cs typeface="AGOnFleek Medium" charset="0"/>
                        </a:rPr>
                        <a:t>Social Studies </a:t>
                      </a:r>
                    </a:p>
                    <a:p>
                      <a:pPr algn="ctr"/>
                      <a:r>
                        <a:rPr lang="en-US" sz="1400" b="0" i="0" u="none" strike="noStrike" noProof="0" dirty="0">
                          <a:hlinkClick r:id="rId3"/>
                        </a:rPr>
                        <a:t>www.amsgrade6links.weebly.com</a:t>
                      </a:r>
                      <a:r>
                        <a:rPr lang="en-US" sz="1400" b="0" i="0" u="none" strike="noStrike" noProof="0" dirty="0"/>
                        <a:t> </a:t>
                      </a:r>
                      <a:endParaRPr lang="en-US" sz="1400" dirty="0"/>
                    </a:p>
                  </a:txBody>
                  <a:tcPr>
                    <a:solidFill>
                      <a:schemeClr val="accent1">
                        <a:lumMod val="40000"/>
                        <a:lumOff val="60000"/>
                      </a:schemeClr>
                    </a:solidFill>
                  </a:tcPr>
                </a:tc>
                <a:extLst>
                  <a:ext uri="{0D108BD9-81ED-4DB2-BD59-A6C34878D82A}">
                    <a16:rowId xmlns:a16="http://schemas.microsoft.com/office/drawing/2014/main" val="10000"/>
                  </a:ext>
                </a:extLst>
              </a:tr>
              <a:tr h="958194">
                <a:tc>
                  <a:txBody>
                    <a:bodyPr/>
                    <a:lstStyle/>
                    <a:p>
                      <a:pPr lvl="0" algn="ctr">
                        <a:buNone/>
                      </a:pPr>
                      <a:endParaRPr lang="en-US" sz="1200" b="0" i="0" dirty="0">
                        <a:solidFill>
                          <a:srgbClr val="000000"/>
                        </a:solidFill>
                        <a:effectLst/>
                        <a:latin typeface="KG Miss Kindergarten" panose="02000000000000000000"/>
                      </a:endParaRPr>
                    </a:p>
                    <a:p>
                      <a:pPr lvl="0" algn="ctr">
                        <a:buNone/>
                      </a:pPr>
                      <a:r>
                        <a:rPr lang="en-US" sz="1200" b="0" i="0" dirty="0">
                          <a:solidFill>
                            <a:srgbClr val="000000"/>
                          </a:solidFill>
                          <a:effectLst/>
                          <a:latin typeface="KG Miss Kindergarten" panose="02000000000000000000"/>
                        </a:rPr>
                        <a:t>Monday </a:t>
                      </a:r>
                    </a:p>
                    <a:p>
                      <a:pPr lvl="0" algn="ctr">
                        <a:buNone/>
                      </a:pPr>
                      <a:r>
                        <a:rPr lang="en-US" sz="1200" b="0" i="0" dirty="0">
                          <a:solidFill>
                            <a:srgbClr val="000000"/>
                          </a:solidFill>
                          <a:effectLst/>
                          <a:latin typeface="KG Miss Kindergarten" panose="02000000000000000000"/>
                        </a:rPr>
                        <a:t>6/8</a:t>
                      </a:r>
                    </a:p>
                  </a:txBody>
                  <a:tcPr/>
                </a:tc>
                <a:tc>
                  <a:txBody>
                    <a:bodyPr/>
                    <a:lstStyle/>
                    <a:p>
                      <a:pPr algn="ctr" fontAlgn="base">
                        <a:spcAft>
                          <a:spcPts val="0"/>
                        </a:spcAft>
                      </a:pPr>
                      <a:r>
                        <a:rPr lang="en-US" sz="1200" b="0" i="0" u="none" strike="noStrike" noProof="0" dirty="0">
                          <a:effectLst/>
                          <a:latin typeface="KG Miss Kindergarten"/>
                        </a:rPr>
                        <a:t>Read required chapters for your book club!</a:t>
                      </a:r>
                    </a:p>
                    <a:p>
                      <a:pPr algn="ctr" fontAlgn="base">
                        <a:spcAft>
                          <a:spcPts val="0"/>
                        </a:spcAft>
                      </a:pPr>
                      <a:endParaRPr lang="en-US" sz="1200" b="0" i="0" u="none" strike="noStrike" noProof="0" dirty="0">
                        <a:effectLst/>
                        <a:latin typeface="KG Miss Kindergarten"/>
                      </a:endParaRPr>
                    </a:p>
                    <a:p>
                      <a:pPr algn="ctr" fontAlgn="base">
                        <a:spcAft>
                          <a:spcPts val="0"/>
                        </a:spcAft>
                      </a:pPr>
                      <a:r>
                        <a:rPr lang="en-US" sz="1200" b="0" i="0" u="none" strike="noStrike" noProof="0" dirty="0">
                          <a:effectLst/>
                          <a:latin typeface="KG Miss Kindergarten"/>
                        </a:rPr>
                        <a:t>Be prepared to participate in your book discussion this week!</a:t>
                      </a:r>
                    </a:p>
                  </a:txBody>
                  <a:tcPr/>
                </a:tc>
                <a:tc>
                  <a:txBody>
                    <a:bodyPr/>
                    <a:lstStyle/>
                    <a:p>
                      <a:pPr marL="171450" marR="0" lvl="0" indent="-171450" algn="ctr" defTabSz="685800" rtl="0" eaLnBrk="1" fontAlgn="base" latinLnBrk="0" hangingPunct="1">
                        <a:lnSpc>
                          <a:spcPct val="100000"/>
                        </a:lnSpc>
                        <a:spcBef>
                          <a:spcPts val="0"/>
                        </a:spcBef>
                        <a:spcAft>
                          <a:spcPts val="0"/>
                        </a:spcAft>
                        <a:buClrTx/>
                        <a:buSzTx/>
                        <a:buFont typeface="Wingdings" panose="05000000000000000000" pitchFamily="2" charset="2"/>
                        <a:buChar char="q"/>
                        <a:tabLst/>
                        <a:defRPr/>
                      </a:pPr>
                      <a:endParaRPr lang="en-US" sz="1200" b="1" i="0" u="none" strike="noStrike" noProof="0" dirty="0">
                        <a:effectLst/>
                        <a:latin typeface="KG Miss Kindergarten" panose="02000000000000000000"/>
                      </a:endParaRPr>
                    </a:p>
                    <a:p>
                      <a:pPr marL="171450" marR="0" lvl="0" indent="-171450" algn="ctr" defTabSz="685800" rtl="0" eaLnBrk="1" fontAlgn="base" latinLnBrk="0" hangingPunct="1">
                        <a:lnSpc>
                          <a:spcPct val="100000"/>
                        </a:lnSpc>
                        <a:spcBef>
                          <a:spcPts val="0"/>
                        </a:spcBef>
                        <a:spcAft>
                          <a:spcPts val="0"/>
                        </a:spcAft>
                        <a:buClrTx/>
                        <a:buSzTx/>
                        <a:buFont typeface="Wingdings" panose="05000000000000000000" pitchFamily="2" charset="2"/>
                        <a:buChar char="q"/>
                        <a:tabLst/>
                        <a:defRPr/>
                      </a:pPr>
                      <a:r>
                        <a:rPr lang="en-US" sz="1200" b="1" i="0" u="none" strike="noStrike" noProof="0" dirty="0">
                          <a:effectLst/>
                          <a:latin typeface="KG Miss Kindergarten" panose="02000000000000000000"/>
                        </a:rPr>
                        <a:t>Learn about the Geography of Asia!</a:t>
                      </a:r>
                    </a:p>
                    <a:p>
                      <a:pPr marL="171450" marR="0" lvl="0" indent="-171450" algn="ctr" defTabSz="685800" rtl="0" eaLnBrk="1" fontAlgn="base" latinLnBrk="0" hangingPunct="1">
                        <a:lnSpc>
                          <a:spcPct val="100000"/>
                        </a:lnSpc>
                        <a:spcBef>
                          <a:spcPts val="0"/>
                        </a:spcBef>
                        <a:spcAft>
                          <a:spcPts val="0"/>
                        </a:spcAft>
                        <a:buClrTx/>
                        <a:buSzTx/>
                        <a:buFont typeface="Wingdings" panose="05000000000000000000" pitchFamily="2" charset="2"/>
                        <a:buChar char="q"/>
                        <a:tabLst/>
                        <a:defRPr/>
                      </a:pPr>
                      <a:r>
                        <a:rPr lang="en-US" sz="1200" b="1" i="0" u="none" strike="noStrike" noProof="0" dirty="0">
                          <a:effectLst/>
                          <a:latin typeface="KG Miss Kindergarten" panose="02000000000000000000"/>
                        </a:rPr>
                        <a:t>Complete the form.</a:t>
                      </a:r>
                    </a:p>
                    <a:p>
                      <a:pPr marL="0" marR="0" lvl="0" indent="0" algn="ctr" defTabSz="685800" rtl="0" eaLnBrk="1" fontAlgn="base" latinLnBrk="0" hangingPunct="1">
                        <a:lnSpc>
                          <a:spcPct val="100000"/>
                        </a:lnSpc>
                        <a:spcBef>
                          <a:spcPts val="0"/>
                        </a:spcBef>
                        <a:spcAft>
                          <a:spcPts val="0"/>
                        </a:spcAft>
                        <a:buClrTx/>
                        <a:buSzTx/>
                        <a:buFontTx/>
                        <a:buNone/>
                        <a:tabLst/>
                        <a:defRPr/>
                      </a:pPr>
                      <a:endParaRPr lang="en-US" sz="1200" b="0" i="0" u="none" strike="noStrike" noProof="0" dirty="0">
                        <a:effectLst/>
                        <a:latin typeface="KG Miss Kindergarten" panose="02000000000000000000"/>
                      </a:endParaRPr>
                    </a:p>
                    <a:p>
                      <a:pPr marL="0" marR="0" lvl="0" indent="0" algn="ctr" defTabSz="685800" rtl="0" eaLnBrk="1" fontAlgn="base" latinLnBrk="0" hangingPunct="1">
                        <a:lnSpc>
                          <a:spcPct val="100000"/>
                        </a:lnSpc>
                        <a:spcBef>
                          <a:spcPts val="0"/>
                        </a:spcBef>
                        <a:spcAft>
                          <a:spcPts val="0"/>
                        </a:spcAft>
                        <a:buClrTx/>
                        <a:buSzTx/>
                        <a:buFontTx/>
                        <a:buNone/>
                        <a:tabLst/>
                        <a:defRPr/>
                      </a:pPr>
                      <a:r>
                        <a:rPr lang="en-US" sz="1200" b="0" i="0" u="none" strike="noStrike" noProof="0" dirty="0">
                          <a:effectLst/>
                          <a:latin typeface="KG Miss Kindergarten" panose="02000000000000000000"/>
                        </a:rPr>
                        <a:t>Go to </a:t>
                      </a:r>
                      <a:r>
                        <a:rPr lang="en-US" sz="1200" b="0" i="0" u="none" strike="noStrike" noProof="0" dirty="0">
                          <a:effectLst/>
                          <a:latin typeface="KG Miss Kindergarten" panose="02000000000000000000"/>
                          <a:hlinkClick r:id="rId3"/>
                        </a:rPr>
                        <a:t>www.amsgrade6links.weebly.com</a:t>
                      </a:r>
                      <a:r>
                        <a:rPr lang="en-US" sz="1200" b="0" i="0" u="none" strike="noStrike" noProof="0" dirty="0">
                          <a:effectLst/>
                          <a:latin typeface="KG Miss Kindergarten" panose="02000000000000000000"/>
                        </a:rPr>
                        <a:t> and follow the directions for Monday!</a:t>
                      </a:r>
                    </a:p>
                  </a:txBody>
                  <a:tcPr/>
                </a:tc>
                <a:extLst>
                  <a:ext uri="{0D108BD9-81ED-4DB2-BD59-A6C34878D82A}">
                    <a16:rowId xmlns:a16="http://schemas.microsoft.com/office/drawing/2014/main" val="850434677"/>
                  </a:ext>
                </a:extLst>
              </a:tr>
              <a:tr h="1005799">
                <a:tc>
                  <a:txBody>
                    <a:bodyPr/>
                    <a:lstStyle/>
                    <a:p>
                      <a:pPr algn="ctr" rtl="0" fontAlgn="auto"/>
                      <a:r>
                        <a:rPr lang="en-US" sz="1200" b="0" i="0" dirty="0">
                          <a:solidFill>
                            <a:srgbClr val="000000"/>
                          </a:solidFill>
                          <a:effectLst/>
                          <a:latin typeface="KG Miss Kindergarten" panose="02000000000000000000"/>
                        </a:rPr>
                        <a:t>​</a:t>
                      </a:r>
                    </a:p>
                    <a:p>
                      <a:pPr algn="ctr" rtl="0" fontAlgn="base"/>
                      <a:r>
                        <a:rPr lang="en-US" sz="1200" b="0" i="0" dirty="0">
                          <a:solidFill>
                            <a:srgbClr val="000000"/>
                          </a:solidFill>
                          <a:effectLst/>
                          <a:latin typeface="KG Miss Kindergarten" panose="02000000000000000000"/>
                        </a:rPr>
                        <a:t>Tuesday​</a:t>
                      </a:r>
                    </a:p>
                    <a:p>
                      <a:pPr algn="ctr" rtl="0" fontAlgn="base"/>
                      <a:r>
                        <a:rPr lang="en-US" sz="1200" b="0" i="0" dirty="0">
                          <a:solidFill>
                            <a:srgbClr val="000000"/>
                          </a:solidFill>
                          <a:effectLst/>
                          <a:latin typeface="KG Miss Kindergarten" panose="02000000000000000000"/>
                        </a:rPr>
                        <a:t>6/9</a:t>
                      </a:r>
                    </a:p>
                  </a:txBody>
                  <a:tcPr/>
                </a:tc>
                <a:tc>
                  <a:txBody>
                    <a:bodyPr/>
                    <a:lstStyle/>
                    <a:p>
                      <a:pPr algn="ctr" fontAlgn="base">
                        <a:spcAft>
                          <a:spcPts val="0"/>
                        </a:spcAft>
                      </a:pPr>
                      <a:endParaRPr lang="en-US" sz="1200" b="0" i="0" u="none" strike="noStrike" noProof="0" dirty="0">
                        <a:effectLst/>
                        <a:latin typeface="KG Miss Kindergarten"/>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200" b="1" i="0" u="none" strike="noStrike" noProof="0" dirty="0">
                        <a:effectLst/>
                        <a:latin typeface="KG Miss Kindergarten" panose="02000000000000000000"/>
                      </a:endParaRPr>
                    </a:p>
                    <a:p>
                      <a:pPr marL="171450" marR="0" lvl="0" indent="-171450" algn="ctr"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1" i="0" u="none" strike="noStrike" noProof="0" dirty="0">
                          <a:effectLst/>
                          <a:latin typeface="KG Miss Kindergarten" panose="02000000000000000000"/>
                        </a:rPr>
                        <a:t>Learn about the Gobi Desert!</a:t>
                      </a:r>
                    </a:p>
                    <a:p>
                      <a:pPr marL="171450" marR="0" lvl="0" indent="-171450" algn="ctr"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1" i="0" u="none" strike="noStrike" noProof="0" dirty="0">
                          <a:effectLst/>
                          <a:latin typeface="KG Miss Kindergarten" panose="02000000000000000000"/>
                        </a:rPr>
                        <a:t>Complete the form.</a:t>
                      </a:r>
                      <a:endParaRPr lang="en-US" sz="1200" b="0" i="0" u="none" strike="noStrike" noProof="0" dirty="0">
                        <a:effectLst/>
                        <a:latin typeface="KG Miss Kindergarten" panose="0200000000000000000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200" b="0" i="0" u="none" strike="noStrike" noProof="0" dirty="0">
                        <a:effectLst/>
                        <a:latin typeface="KG Miss Kindergarten" panose="0200000000000000000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i="0" u="none" strike="noStrike" noProof="0" dirty="0">
                          <a:effectLst/>
                          <a:latin typeface="KG Miss Kindergarten" panose="02000000000000000000"/>
                        </a:rPr>
                        <a:t>Go to </a:t>
                      </a:r>
                      <a:r>
                        <a:rPr lang="en-US" sz="1200" b="0" i="0" u="none" strike="noStrike" noProof="0" dirty="0">
                          <a:effectLst/>
                          <a:latin typeface="KG Miss Kindergarten" panose="02000000000000000000"/>
                          <a:hlinkClick r:id="rId3"/>
                        </a:rPr>
                        <a:t>www.amsgrade6links.weebly.com</a:t>
                      </a:r>
                      <a:r>
                        <a:rPr lang="en-US" sz="1200" b="0" i="0" u="none" strike="noStrike" noProof="0" dirty="0">
                          <a:effectLst/>
                          <a:latin typeface="KG Miss Kindergarten" panose="02000000000000000000"/>
                        </a:rPr>
                        <a:t> and follow the directions for Tuesday!</a:t>
                      </a:r>
                    </a:p>
                  </a:txBody>
                  <a:tcPr/>
                </a:tc>
                <a:extLst>
                  <a:ext uri="{0D108BD9-81ED-4DB2-BD59-A6C34878D82A}">
                    <a16:rowId xmlns:a16="http://schemas.microsoft.com/office/drawing/2014/main" val="10002"/>
                  </a:ext>
                </a:extLst>
              </a:tr>
              <a:tr h="1132411">
                <a:tc>
                  <a:txBody>
                    <a:bodyPr/>
                    <a:lstStyle/>
                    <a:p>
                      <a:pPr algn="ctr" rtl="0" fontAlgn="auto"/>
                      <a:r>
                        <a:rPr lang="en-US" sz="1200" b="0" i="0" dirty="0">
                          <a:solidFill>
                            <a:srgbClr val="000000"/>
                          </a:solidFill>
                          <a:effectLst/>
                          <a:latin typeface="KG Miss Kindergarten" panose="02000000000000000000"/>
                        </a:rPr>
                        <a:t>​</a:t>
                      </a:r>
                    </a:p>
                    <a:p>
                      <a:pPr algn="ctr" rtl="0" fontAlgn="base"/>
                      <a:r>
                        <a:rPr lang="en-US" sz="1200" b="0" i="0" dirty="0">
                          <a:solidFill>
                            <a:srgbClr val="000000"/>
                          </a:solidFill>
                          <a:effectLst/>
                          <a:latin typeface="KG Miss Kindergarten" panose="02000000000000000000"/>
                        </a:rPr>
                        <a:t>Wednesday​</a:t>
                      </a:r>
                    </a:p>
                    <a:p>
                      <a:pPr algn="ctr" rtl="0" fontAlgn="base"/>
                      <a:r>
                        <a:rPr lang="en-US" sz="1200" b="0" i="0" dirty="0">
                          <a:solidFill>
                            <a:srgbClr val="000000"/>
                          </a:solidFill>
                          <a:effectLst/>
                          <a:latin typeface="KG Miss Kindergarten" panose="02000000000000000000"/>
                        </a:rPr>
                        <a:t>6/10</a:t>
                      </a:r>
                    </a:p>
                  </a:txBody>
                  <a:tcPr/>
                </a:tc>
                <a:tc>
                  <a:txBody>
                    <a:bodyPr/>
                    <a:lstStyle/>
                    <a:p>
                      <a:pPr algn="ctr" fontAlgn="base">
                        <a:spcAft>
                          <a:spcPts val="0"/>
                        </a:spcAft>
                      </a:pPr>
                      <a:endParaRPr lang="en-US" sz="1200" b="0" i="0" u="none" strike="noStrike" noProof="0" dirty="0">
                        <a:effectLst/>
                        <a:latin typeface="KG Miss Kindergarten"/>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200" b="1" i="0" u="none" strike="noStrike" noProof="0" dirty="0">
                        <a:effectLst/>
                        <a:latin typeface="KG Miss Kindergarten" panose="02000000000000000000"/>
                      </a:endParaRPr>
                    </a:p>
                    <a:p>
                      <a:pPr marL="171450" marR="0" lvl="0" indent="-171450" algn="ctr"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1" i="0" u="none" strike="noStrike" noProof="0" dirty="0">
                          <a:effectLst/>
                          <a:latin typeface="KG Miss Kindergarten" panose="02000000000000000000"/>
                        </a:rPr>
                        <a:t>Learn about the Himalayas!</a:t>
                      </a:r>
                    </a:p>
                    <a:p>
                      <a:pPr marL="171450" marR="0" lvl="0" indent="-171450" algn="ctr"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1" i="0" u="none" strike="noStrike" noProof="0" dirty="0">
                          <a:effectLst/>
                          <a:latin typeface="KG Miss Kindergarten" panose="02000000000000000000"/>
                        </a:rPr>
                        <a:t>Complete the form.</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200" b="0" i="0" u="none" strike="noStrike" noProof="0" dirty="0">
                        <a:effectLst/>
                        <a:latin typeface="KG Miss Kindergarten"/>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i="0" u="none" strike="noStrike" noProof="0" dirty="0">
                          <a:effectLst/>
                          <a:latin typeface="KG Miss Kindergarten"/>
                        </a:rPr>
                        <a:t>Go to </a:t>
                      </a:r>
                      <a:r>
                        <a:rPr lang="en-US" sz="1200" b="0" i="0" u="none" strike="noStrike" noProof="0" dirty="0">
                          <a:effectLst/>
                          <a:latin typeface="KG Miss Kindergarten"/>
                          <a:hlinkClick r:id="rId3"/>
                        </a:rPr>
                        <a:t>www.amsgrade6links.weebly.com</a:t>
                      </a:r>
                      <a:r>
                        <a:rPr lang="en-US" sz="1200" b="0" i="0" u="none" strike="noStrike" noProof="0" dirty="0">
                          <a:effectLst/>
                          <a:latin typeface="KG Miss Kindergarten"/>
                        </a:rPr>
                        <a:t> and follow the directions for Wednesday!</a:t>
                      </a:r>
                    </a:p>
                  </a:txBody>
                  <a:tcPr/>
                </a:tc>
                <a:extLst>
                  <a:ext uri="{0D108BD9-81ED-4DB2-BD59-A6C34878D82A}">
                    <a16:rowId xmlns:a16="http://schemas.microsoft.com/office/drawing/2014/main" val="10003"/>
                  </a:ext>
                </a:extLst>
              </a:tr>
              <a:tr h="1132411">
                <a:tc>
                  <a:txBody>
                    <a:bodyPr/>
                    <a:lstStyle/>
                    <a:p>
                      <a:pPr algn="ctr" rtl="0" fontAlgn="auto"/>
                      <a:r>
                        <a:rPr lang="en-US" sz="1200" b="0" i="0" dirty="0">
                          <a:solidFill>
                            <a:srgbClr val="000000"/>
                          </a:solidFill>
                          <a:effectLst/>
                          <a:latin typeface="KG Miss Kindergarten" panose="02000000000000000000"/>
                        </a:rPr>
                        <a:t>​</a:t>
                      </a:r>
                    </a:p>
                    <a:p>
                      <a:pPr algn="ctr" rtl="0" fontAlgn="base"/>
                      <a:r>
                        <a:rPr lang="en-US" sz="1200" b="0" i="0" dirty="0">
                          <a:solidFill>
                            <a:srgbClr val="000000"/>
                          </a:solidFill>
                          <a:effectLst/>
                          <a:latin typeface="KG Miss Kindergarten" panose="02000000000000000000"/>
                        </a:rPr>
                        <a:t>Thursday​</a:t>
                      </a:r>
                    </a:p>
                    <a:p>
                      <a:pPr algn="ctr" rtl="0" fontAlgn="base"/>
                      <a:r>
                        <a:rPr lang="en-US" sz="1200" b="0" i="0" dirty="0">
                          <a:solidFill>
                            <a:srgbClr val="000000"/>
                          </a:solidFill>
                          <a:effectLst/>
                          <a:latin typeface="KG Miss Kindergarten" panose="02000000000000000000"/>
                        </a:rPr>
                        <a:t>6/11</a:t>
                      </a:r>
                    </a:p>
                  </a:txBody>
                  <a:tcPr/>
                </a:tc>
                <a:tc>
                  <a:txBody>
                    <a:bodyPr/>
                    <a:lstStyle/>
                    <a:p>
                      <a:pPr algn="ctr" fontAlgn="base">
                        <a:spcAft>
                          <a:spcPts val="0"/>
                        </a:spcAft>
                      </a:pPr>
                      <a:endParaRPr lang="en-US" sz="1200" b="0" i="0" u="none" strike="noStrike" noProof="0" dirty="0">
                        <a:effectLst/>
                        <a:latin typeface="KG Miss Kindergarten"/>
                      </a:endParaRPr>
                    </a:p>
                  </a:txBody>
                  <a:tcPr/>
                </a:tc>
                <a:tc>
                  <a:txBody>
                    <a:bodyPr/>
                    <a:lstStyle/>
                    <a:p>
                      <a:pPr marL="171450" marR="0" lvl="0" indent="-171450" algn="ctr"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200" b="1" i="0" u="none" strike="noStrike" noProof="0" dirty="0">
                        <a:effectLst/>
                        <a:latin typeface="KG Miss Kindergarten" panose="02000000000000000000"/>
                      </a:endParaRPr>
                    </a:p>
                    <a:p>
                      <a:pPr marL="171450" marR="0" lvl="0" indent="-171450" algn="ctr"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1" i="0" u="none" strike="noStrike" noProof="0" dirty="0">
                          <a:effectLst/>
                          <a:latin typeface="KG Miss Kindergarten" panose="02000000000000000000"/>
                        </a:rPr>
                        <a:t>Learn about Japan and Southeast Asia!</a:t>
                      </a:r>
                    </a:p>
                    <a:p>
                      <a:pPr marL="171450" marR="0" lvl="0" indent="-171450" algn="ctr"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1" i="0" u="none" strike="noStrike" noProof="0" dirty="0">
                          <a:effectLst/>
                          <a:latin typeface="KG Miss Kindergarten" panose="02000000000000000000"/>
                        </a:rPr>
                        <a:t>Complete the form.</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200" b="0" i="0" u="none" strike="noStrike" noProof="0" dirty="0">
                        <a:effectLst/>
                        <a:latin typeface="KG Miss Kindergarten" panose="0200000000000000000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i="0" u="none" strike="noStrike" noProof="0" dirty="0">
                          <a:effectLst/>
                          <a:latin typeface="KG Miss Kindergarten" panose="02000000000000000000"/>
                        </a:rPr>
                        <a:t>Go to </a:t>
                      </a:r>
                      <a:r>
                        <a:rPr lang="en-US" sz="1200" b="0" i="0" u="none" strike="noStrike" noProof="0" dirty="0">
                          <a:effectLst/>
                          <a:latin typeface="KG Miss Kindergarten" panose="02000000000000000000"/>
                          <a:hlinkClick r:id="rId3"/>
                        </a:rPr>
                        <a:t>www.amsgrade6links.weebly.com</a:t>
                      </a:r>
                      <a:r>
                        <a:rPr lang="en-US" sz="1200" b="0" i="0" u="none" strike="noStrike" noProof="0" dirty="0">
                          <a:effectLst/>
                          <a:latin typeface="KG Miss Kindergarten" panose="02000000000000000000"/>
                        </a:rPr>
                        <a:t> and follow the directions for Thursday!  </a:t>
                      </a:r>
                    </a:p>
                    <a:p>
                      <a:pPr marL="0" lvl="0" indent="0" algn="ctr">
                        <a:spcAft>
                          <a:spcPts val="0"/>
                        </a:spcAft>
                        <a:buNone/>
                      </a:pPr>
                      <a:endParaRPr lang="en-US" sz="1200" b="0" i="0" u="none" strike="noStrike" noProof="0" dirty="0">
                        <a:solidFill>
                          <a:schemeClr val="tx1"/>
                        </a:solidFill>
                        <a:effectLst/>
                        <a:latin typeface="KG Miss Kindergarten" panose="02000000000000000000"/>
                      </a:endParaRPr>
                    </a:p>
                  </a:txBody>
                  <a:tcPr/>
                </a:tc>
                <a:extLst>
                  <a:ext uri="{0D108BD9-81ED-4DB2-BD59-A6C34878D82A}">
                    <a16:rowId xmlns:a16="http://schemas.microsoft.com/office/drawing/2014/main" val="10004"/>
                  </a:ext>
                </a:extLst>
              </a:tr>
              <a:tr h="1472699">
                <a:tc>
                  <a:txBody>
                    <a:bodyPr/>
                    <a:lstStyle/>
                    <a:p>
                      <a:pPr algn="ctr" rtl="0" fontAlgn="auto"/>
                      <a:r>
                        <a:rPr lang="en-US" sz="1200" b="0" i="0" dirty="0">
                          <a:solidFill>
                            <a:srgbClr val="000000"/>
                          </a:solidFill>
                          <a:effectLst/>
                          <a:latin typeface="KG Miss Kindergarten" panose="02000000000000000000"/>
                        </a:rPr>
                        <a:t>​</a:t>
                      </a:r>
                    </a:p>
                    <a:p>
                      <a:pPr algn="ctr" rtl="0" fontAlgn="base"/>
                      <a:r>
                        <a:rPr lang="en-US" sz="1200" b="0" i="0" dirty="0">
                          <a:solidFill>
                            <a:srgbClr val="000000"/>
                          </a:solidFill>
                          <a:effectLst/>
                          <a:latin typeface="KG Miss Kindergarten" panose="02000000000000000000"/>
                        </a:rPr>
                        <a:t>Friday​</a:t>
                      </a:r>
                    </a:p>
                    <a:p>
                      <a:pPr algn="ctr" rtl="0" fontAlgn="base"/>
                      <a:r>
                        <a:rPr lang="en-US" sz="1200" b="0" i="0" dirty="0">
                          <a:solidFill>
                            <a:srgbClr val="000000"/>
                          </a:solidFill>
                          <a:effectLst/>
                          <a:latin typeface="KG Miss Kindergarten" panose="02000000000000000000"/>
                        </a:rPr>
                        <a:t>6/12</a:t>
                      </a:r>
                    </a:p>
                  </a:txBody>
                  <a:tcPr/>
                </a:tc>
                <a:tc>
                  <a:txBody>
                    <a:bodyPr/>
                    <a:lstStyle/>
                    <a:p>
                      <a:pPr algn="ctr" fontAlgn="base">
                        <a:spcAft>
                          <a:spcPts val="0"/>
                        </a:spcAft>
                      </a:pPr>
                      <a:endParaRPr lang="en-US" sz="1200" b="0" i="0" u="none" strike="noStrike" noProof="0" dirty="0">
                        <a:effectLst/>
                        <a:latin typeface="KG Miss Kindergarten"/>
                      </a:endParaRPr>
                    </a:p>
                  </a:txBody>
                  <a:tcPr/>
                </a:tc>
                <a:tc>
                  <a:txBody>
                    <a:bodyPr/>
                    <a:lstStyle/>
                    <a:p>
                      <a:pPr marL="171450" marR="0" lvl="0" indent="-171450" algn="ctr"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1" i="0" u="none" strike="noStrike" noProof="0" dirty="0">
                          <a:effectLst/>
                          <a:latin typeface="KG Miss Kindergarten" panose="02000000000000000000"/>
                        </a:rPr>
                        <a:t>Read a current events article.</a:t>
                      </a:r>
                    </a:p>
                    <a:p>
                      <a:pPr marL="171450" marR="0" lvl="0" indent="-171450" algn="ctr"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1" i="0" u="none" strike="noStrike" noProof="0" dirty="0">
                          <a:effectLst/>
                          <a:latin typeface="KG Miss Kindergarten" panose="02000000000000000000"/>
                        </a:rPr>
                        <a:t>Practice your map skills!</a:t>
                      </a:r>
                    </a:p>
                    <a:p>
                      <a:pPr marL="171450" marR="0" lvl="0" indent="-171450" algn="ctr"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1" i="0" u="none" strike="noStrike" noProof="0" dirty="0">
                          <a:effectLst/>
                          <a:latin typeface="KG Miss Kindergarten" panose="02000000000000000000"/>
                        </a:rPr>
                        <a:t>Complete the form.</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200" b="0" i="0" u="none" strike="noStrike" noProof="0" dirty="0">
                        <a:effectLst/>
                        <a:latin typeface="KG Miss Kindergarten" panose="0200000000000000000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i="0" u="none" strike="noStrike" noProof="0" dirty="0">
                          <a:effectLst/>
                          <a:latin typeface="KG Miss Kindergarten" panose="02000000000000000000"/>
                        </a:rPr>
                        <a:t>Go to </a:t>
                      </a:r>
                      <a:r>
                        <a:rPr lang="en-US" sz="1200" b="0" i="0" u="none" strike="noStrike" noProof="0" dirty="0">
                          <a:effectLst/>
                          <a:latin typeface="KG Miss Kindergarten" panose="02000000000000000000"/>
                          <a:hlinkClick r:id="rId3"/>
                        </a:rPr>
                        <a:t>www.amsgrade6links.weebly.com</a:t>
                      </a:r>
                      <a:r>
                        <a:rPr lang="en-US" sz="1200" b="0" i="0" u="none" strike="noStrike" noProof="0" dirty="0">
                          <a:effectLst/>
                          <a:latin typeface="KG Miss Kindergarten" panose="02000000000000000000"/>
                        </a:rPr>
                        <a:t> and follow the directions for Friday! </a:t>
                      </a:r>
                      <a:endParaRPr lang="en-US" sz="1200" b="1" i="0" dirty="0">
                        <a:latin typeface="KG Miss"/>
                      </a:endParaRPr>
                    </a:p>
                  </a:txBody>
                  <a:tcPr/>
                </a:tc>
                <a:extLst>
                  <a:ext uri="{0D108BD9-81ED-4DB2-BD59-A6C34878D82A}">
                    <a16:rowId xmlns:a16="http://schemas.microsoft.com/office/drawing/2014/main" val="10005"/>
                  </a:ext>
                </a:extLst>
              </a:tr>
            </a:tbl>
          </a:graphicData>
        </a:graphic>
      </p:graphicFrame>
      <p:graphicFrame>
        <p:nvGraphicFramePr>
          <p:cNvPr id="5" name="Table 4"/>
          <p:cNvGraphicFramePr>
            <a:graphicFrameLocks noGrp="1"/>
          </p:cNvGraphicFramePr>
          <p:nvPr/>
        </p:nvGraphicFramePr>
        <p:xfrm>
          <a:off x="312474" y="792128"/>
          <a:ext cx="6267381" cy="1027946"/>
        </p:xfrm>
        <a:graphic>
          <a:graphicData uri="http://schemas.openxmlformats.org/drawingml/2006/table">
            <a:tbl>
              <a:tblPr firstRow="1" bandRow="1">
                <a:tableStyleId>{5940675A-B579-460E-94D1-54222C63F5DA}</a:tableStyleId>
              </a:tblPr>
              <a:tblGrid>
                <a:gridCol w="3272762">
                  <a:extLst>
                    <a:ext uri="{9D8B030D-6E8A-4147-A177-3AD203B41FA5}">
                      <a16:colId xmlns:a16="http://schemas.microsoft.com/office/drawing/2014/main" val="20000"/>
                    </a:ext>
                  </a:extLst>
                </a:gridCol>
                <a:gridCol w="2994619">
                  <a:extLst>
                    <a:ext uri="{9D8B030D-6E8A-4147-A177-3AD203B41FA5}">
                      <a16:colId xmlns:a16="http://schemas.microsoft.com/office/drawing/2014/main" val="20001"/>
                    </a:ext>
                  </a:extLst>
                </a:gridCol>
              </a:tblGrid>
              <a:tr h="1027946">
                <a:tc>
                  <a:txBody>
                    <a:bodyPr/>
                    <a:lstStyle/>
                    <a:p>
                      <a:pPr marL="0" marR="0" indent="0" algn="l" rtl="0" eaLnBrk="1" fontAlgn="auto" latinLnBrk="0" hangingPunct="1">
                        <a:lnSpc>
                          <a:spcPct val="100000"/>
                        </a:lnSpc>
                        <a:spcBef>
                          <a:spcPts val="0"/>
                        </a:spcBef>
                        <a:spcAft>
                          <a:spcPts val="0"/>
                        </a:spcAft>
                        <a:buFontTx/>
                        <a:buNone/>
                      </a:pPr>
                      <a:r>
                        <a:rPr lang="en-US" sz="1400" b="1" dirty="0">
                          <a:latin typeface="Century Gothic"/>
                          <a:ea typeface="KG Miss Kindergarten" charset="0"/>
                          <a:cs typeface="KG Miss Kindergarten" charset="0"/>
                        </a:rPr>
                        <a:t>ELA</a:t>
                      </a:r>
                      <a:r>
                        <a:rPr lang="en-US" sz="1400" dirty="0">
                          <a:latin typeface="Century Gothic"/>
                          <a:ea typeface="KG Miss Kindergarten" charset="0"/>
                          <a:cs typeface="KG Miss Kindergarten" charset="0"/>
                        </a:rPr>
                        <a:t> </a:t>
                      </a:r>
                      <a:r>
                        <a:rPr lang="en-US" sz="1400" b="1" dirty="0">
                          <a:latin typeface="KG Miss Kindergarten"/>
                          <a:ea typeface="KG Miss Kindergarten" charset="0"/>
                          <a:cs typeface="KG Miss Kindergarten" charset="0"/>
                        </a:rPr>
                        <a:t>Focus</a:t>
                      </a:r>
                      <a:r>
                        <a:rPr lang="en-US" sz="1400" dirty="0">
                          <a:latin typeface="Century Gothic"/>
                          <a:ea typeface="KG Miss Kindergarten" charset="0"/>
                          <a:cs typeface="KG Miss Kindergarten" charset="0"/>
                        </a:rPr>
                        <a:t>:  </a:t>
                      </a:r>
                    </a:p>
                    <a:p>
                      <a:pPr marL="0" marR="0" indent="0" algn="l" rtl="0" eaLnBrk="1" fontAlgn="auto" latinLnBrk="0" hangingPunct="1">
                        <a:lnSpc>
                          <a:spcPct val="100000"/>
                        </a:lnSpc>
                        <a:spcBef>
                          <a:spcPts val="0"/>
                        </a:spcBef>
                        <a:spcAft>
                          <a:spcPts val="0"/>
                        </a:spcAft>
                        <a:buFontTx/>
                        <a:buNone/>
                      </a:pPr>
                      <a:endParaRPr lang="en-US" sz="1400" dirty="0">
                        <a:latin typeface="Century Gothic"/>
                        <a:ea typeface="KG Miss Kindergarten" charset="0"/>
                        <a:cs typeface="KG Miss Kindergarten" charset="0"/>
                      </a:endParaRPr>
                    </a:p>
                    <a:p>
                      <a:pPr marL="0" marR="0" indent="0" algn="l" rtl="0" eaLnBrk="1" fontAlgn="auto" latinLnBrk="0" hangingPunct="1">
                        <a:lnSpc>
                          <a:spcPct val="100000"/>
                        </a:lnSpc>
                        <a:spcBef>
                          <a:spcPts val="0"/>
                        </a:spcBef>
                        <a:spcAft>
                          <a:spcPts val="0"/>
                        </a:spcAft>
                        <a:buFontTx/>
                        <a:buNone/>
                      </a:pPr>
                      <a:r>
                        <a:rPr lang="en-US" sz="1400" dirty="0">
                          <a:latin typeface="Century Gothic"/>
                          <a:ea typeface="KG Miss Kindergarten" charset="0"/>
                          <a:cs typeface="KG Miss Kindergarten" charset="0"/>
                        </a:rPr>
                        <a:t>Enjoy your Book Clubs!</a:t>
                      </a:r>
                      <a:endParaRPr lang="en-US" sz="1200" dirty="0">
                        <a:latin typeface="Century Gothic"/>
                      </a:endParaRPr>
                    </a:p>
                  </a:txBody>
                  <a:tcPr>
                    <a:solidFill>
                      <a:srgbClr val="FAD538"/>
                    </a:solidFill>
                  </a:tcPr>
                </a:tc>
                <a:tc>
                  <a:txBody>
                    <a:bodyPr/>
                    <a:lstStyle/>
                    <a:p>
                      <a:r>
                        <a:rPr lang="en-US" sz="1400" b="1" dirty="0">
                          <a:latin typeface="Century Gothic"/>
                          <a:ea typeface="KG Miss Kindergarten" charset="0"/>
                          <a:cs typeface="KG Miss Kindergarten" charset="0"/>
                        </a:rPr>
                        <a:t>Social Studies Focus</a:t>
                      </a:r>
                      <a:r>
                        <a:rPr lang="en-US" sz="1400" dirty="0">
                          <a:latin typeface="Century Gothic"/>
                          <a:ea typeface="KG Miss Kindergarten" charset="0"/>
                          <a:cs typeface="KG Miss Kindergarten" charset="0"/>
                        </a:rPr>
                        <a:t>: </a:t>
                      </a:r>
                    </a:p>
                    <a:p>
                      <a:r>
                        <a:rPr lang="en-US" sz="1350" b="0" i="0" kern="1200" dirty="0">
                          <a:solidFill>
                            <a:schemeClr val="tx1"/>
                          </a:solidFill>
                          <a:effectLst/>
                          <a:latin typeface="+mn-lt"/>
                          <a:ea typeface="+mn-ea"/>
                          <a:cs typeface="+mn-cs"/>
                        </a:rPr>
                        <a:t>Learn more about the physical features of Asia! </a:t>
                      </a:r>
                      <a:r>
                        <a:rPr lang="en-US" sz="1350" b="1" i="1" kern="1200" dirty="0">
                          <a:solidFill>
                            <a:schemeClr val="tx1"/>
                          </a:solidFill>
                          <a:effectLst/>
                          <a:latin typeface="+mn-lt"/>
                          <a:ea typeface="+mn-ea"/>
                          <a:cs typeface="+mn-cs"/>
                        </a:rPr>
                        <a:t>Social Studies is NOT optional.  It is a MUST DO this week!</a:t>
                      </a:r>
                      <a:endParaRPr lang="en-US" b="1" i="1" dirty="0"/>
                    </a:p>
                  </a:txBody>
                  <a:tcPr>
                    <a:solidFill>
                      <a:srgbClr val="27DD2B"/>
                    </a:solidFill>
                  </a:tcPr>
                </a:tc>
                <a:extLst>
                  <a:ext uri="{0D108BD9-81ED-4DB2-BD59-A6C34878D82A}">
                    <a16:rowId xmlns:a16="http://schemas.microsoft.com/office/drawing/2014/main" val="10000"/>
                  </a:ext>
                </a:extLst>
              </a:tr>
            </a:tbl>
          </a:graphicData>
        </a:graphic>
      </p:graphicFrame>
      <p:sp>
        <p:nvSpPr>
          <p:cNvPr id="8" name="Arrow: Down 7">
            <a:extLst>
              <a:ext uri="{FF2B5EF4-FFF2-40B4-BE49-F238E27FC236}">
                <a16:creationId xmlns:a16="http://schemas.microsoft.com/office/drawing/2014/main" id="{37A651CB-A2E6-4837-B9AC-8DA9D89CB2D8}"/>
              </a:ext>
            </a:extLst>
          </p:cNvPr>
          <p:cNvSpPr/>
          <p:nvPr/>
        </p:nvSpPr>
        <p:spPr>
          <a:xfrm>
            <a:off x="1997242" y="4231796"/>
            <a:ext cx="866274" cy="4223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7621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10876"/>
            <a:ext cx="6400800" cy="836813"/>
          </a:xfrm>
        </p:spPr>
        <p:txBody>
          <a:bodyPr>
            <a:noAutofit/>
          </a:bodyPr>
          <a:lstStyle/>
          <a:p>
            <a:r>
              <a:rPr lang="en-US" sz="3200" dirty="0">
                <a:solidFill>
                  <a:srgbClr val="00B050"/>
                </a:solidFill>
                <a:latin typeface="AGJoyOfMissingOut Medium" panose="02000603000000000000" pitchFamily="2" charset="0"/>
                <a:ea typeface="AGJoyOfMissingOut Medium" panose="02000603000000000000" pitchFamily="2" charset="0"/>
                <a:cs typeface="Bbchoosekindness Medium" charset="0"/>
              </a:rPr>
              <a:t>Student expectations</a:t>
            </a:r>
            <a:br>
              <a:rPr lang="en-US" sz="3200" dirty="0">
                <a:solidFill>
                  <a:srgbClr val="00B050"/>
                </a:solidFill>
                <a:latin typeface="AGJoyOfMissingOut Medium" panose="02000603000000000000" pitchFamily="2" charset="0"/>
                <a:ea typeface="AGJoyOfMissingOut Medium" panose="02000603000000000000" pitchFamily="2" charset="0"/>
                <a:cs typeface="Bbchoosekindness Medium" charset="0"/>
              </a:rPr>
            </a:br>
            <a:r>
              <a:rPr lang="en-US" sz="2000" dirty="0">
                <a:solidFill>
                  <a:srgbClr val="FF0000"/>
                </a:solidFill>
                <a:latin typeface="KG Miss Kindergarten" panose="02000000000000000000" pitchFamily="2" charset="77"/>
                <a:ea typeface="AGJoyOfMissingOut Medium" panose="02000603000000000000" pitchFamily="2" charset="0"/>
                <a:cs typeface="Bbchoosekindness Medium" charset="0"/>
              </a:rPr>
              <a:t>*please read* </a:t>
            </a:r>
            <a:endParaRPr lang="en-US" sz="3200" dirty="0">
              <a:solidFill>
                <a:srgbClr val="FF0000"/>
              </a:solidFill>
              <a:latin typeface="KG Miss Kindergarten" panose="02000000000000000000" pitchFamily="2" charset="77"/>
              <a:ea typeface="AGJoyOfMissingOut Medium" panose="02000603000000000000" pitchFamily="2" charset="0"/>
              <a:cs typeface="Bbchoosekindness Medium" charset="0"/>
            </a:endParaRPr>
          </a:p>
        </p:txBody>
      </p:sp>
      <p:sp>
        <p:nvSpPr>
          <p:cNvPr id="4" name="Rectangle 3">
            <a:extLst>
              <a:ext uri="{FF2B5EF4-FFF2-40B4-BE49-F238E27FC236}">
                <a16:creationId xmlns:a16="http://schemas.microsoft.com/office/drawing/2014/main" id="{0CC91D43-6C24-42F9-927C-1F5609023A95}"/>
              </a:ext>
            </a:extLst>
          </p:cNvPr>
          <p:cNvSpPr/>
          <p:nvPr/>
        </p:nvSpPr>
        <p:spPr>
          <a:xfrm>
            <a:off x="469900" y="1225561"/>
            <a:ext cx="5918200" cy="7417415"/>
          </a:xfrm>
          <a:prstGeom prst="rect">
            <a:avLst/>
          </a:prstGeom>
        </p:spPr>
        <p:txBody>
          <a:bodyPr wrap="square">
            <a:spAutoFit/>
          </a:bodyPr>
          <a:lstStyle/>
          <a:p>
            <a:pPr marL="457200" indent="-457200">
              <a:buFont typeface="+mj-lt"/>
              <a:buAutoNum type="arabicPeriod"/>
            </a:pPr>
            <a:r>
              <a:rPr lang="en-US" sz="1400" dirty="0">
                <a:latin typeface="KG Miss Kindergarten" charset="0"/>
                <a:ea typeface="KG Miss Kindergarten" charset="0"/>
                <a:cs typeface="KG Miss Kindergarten" charset="0"/>
              </a:rPr>
              <a:t>Check the weekly plan for your assignments. Do not ask your teachers what the assignment are each day- you need to check these documents before you ask questions! </a:t>
            </a:r>
          </a:p>
          <a:p>
            <a:pPr marL="457200" indent="-457200">
              <a:buFont typeface="+mj-lt"/>
              <a:buAutoNum type="arabicPeriod"/>
            </a:pPr>
            <a:endParaRPr lang="en-US" sz="1400" dirty="0">
              <a:latin typeface="KG Miss Kindergarten" charset="0"/>
              <a:ea typeface="KG Miss Kindergarten" charset="0"/>
              <a:cs typeface="KG Miss Kindergarten" charset="0"/>
            </a:endParaRPr>
          </a:p>
          <a:p>
            <a:pPr marL="457200" indent="-457200">
              <a:buFont typeface="+mj-lt"/>
              <a:buAutoNum type="arabicPeriod"/>
            </a:pPr>
            <a:r>
              <a:rPr lang="en-US" sz="1400" dirty="0">
                <a:latin typeface="KG Miss Kindergarten" charset="0"/>
                <a:ea typeface="KG Miss Kindergarten" charset="0"/>
                <a:cs typeface="KG Miss Kindergarten" charset="0"/>
              </a:rPr>
              <a:t>Complete work on time (by Friday at 5pm)</a:t>
            </a:r>
          </a:p>
          <a:p>
            <a:pPr marL="457200" indent="-457200">
              <a:buFont typeface="+mj-lt"/>
              <a:buAutoNum type="arabicPeriod"/>
            </a:pPr>
            <a:endParaRPr lang="en-US" sz="1400" dirty="0">
              <a:latin typeface="KG Miss Kindergarten" charset="0"/>
              <a:ea typeface="KG Miss Kindergarten" charset="0"/>
              <a:cs typeface="KG Miss Kindergarten" charset="0"/>
            </a:endParaRPr>
          </a:p>
          <a:p>
            <a:pPr marL="457200" indent="-457200">
              <a:buFont typeface="+mj-lt"/>
              <a:buAutoNum type="arabicPeriod"/>
            </a:pPr>
            <a:r>
              <a:rPr lang="en-US" sz="1400" dirty="0">
                <a:latin typeface="KG Miss Kindergarten" charset="0"/>
                <a:ea typeface="KG Miss Kindergarten" charset="0"/>
                <a:cs typeface="KG Miss Kindergarten" charset="0"/>
              </a:rPr>
              <a:t>Respond to your teachers. You don’t need to be on chat every day, but you should be communicating with us at least once a week. If you don’t, we will email or chat you and expect a response.</a:t>
            </a:r>
          </a:p>
          <a:p>
            <a:pPr marL="457200" indent="-457200">
              <a:buFont typeface="+mj-lt"/>
              <a:buAutoNum type="arabicPeriod"/>
            </a:pPr>
            <a:endParaRPr lang="en-US" sz="1400" dirty="0">
              <a:latin typeface="KG Miss Kindergarten" charset="0"/>
              <a:ea typeface="KG Miss Kindergarten" charset="0"/>
              <a:cs typeface="KG Miss Kindergarten" charset="0"/>
            </a:endParaRPr>
          </a:p>
          <a:p>
            <a:pPr marL="457200" indent="-457200">
              <a:buFont typeface="+mj-lt"/>
              <a:buAutoNum type="arabicPeriod"/>
            </a:pPr>
            <a:r>
              <a:rPr lang="en-US" sz="1400" dirty="0">
                <a:latin typeface="KG Miss Kindergarten" charset="0"/>
                <a:ea typeface="KG Miss Kindergarten" charset="0"/>
                <a:cs typeface="KG Miss Kindergarten" charset="0"/>
              </a:rPr>
              <a:t>Use our team chats to ask questions about the work or just to talk to us and say hello </a:t>
            </a:r>
            <a:r>
              <a:rPr lang="en-US" sz="1400" dirty="0">
                <a:latin typeface="KG Miss Kindergarten" charset="0"/>
                <a:ea typeface="KG Miss Kindergarten" charset="0"/>
                <a:cs typeface="KG Miss Kindergarten" charset="0"/>
                <a:sym typeface="Wingdings" pitchFamily="2" charset="2"/>
              </a:rPr>
              <a:t></a:t>
            </a:r>
            <a:endParaRPr lang="en-US" sz="1400" dirty="0">
              <a:latin typeface="KG Miss Kindergarten" charset="0"/>
              <a:ea typeface="KG Miss Kindergarten" charset="0"/>
              <a:cs typeface="KG Miss Kindergarten" charset="0"/>
            </a:endParaRPr>
          </a:p>
          <a:p>
            <a:pPr marL="457200" indent="-457200">
              <a:buFont typeface="+mj-lt"/>
              <a:buAutoNum type="arabicPeriod"/>
            </a:pPr>
            <a:endParaRPr lang="en-US" sz="1400" dirty="0">
              <a:latin typeface="KG Miss Kindergarten" charset="0"/>
              <a:ea typeface="KG Miss Kindergarten" charset="0"/>
              <a:cs typeface="KG Miss Kindergarten" charset="0"/>
            </a:endParaRPr>
          </a:p>
          <a:p>
            <a:pPr marL="457200" indent="-457200">
              <a:buFont typeface="+mj-lt"/>
              <a:buAutoNum type="arabicPeriod"/>
            </a:pPr>
            <a:r>
              <a:rPr lang="en-US" sz="1400" dirty="0">
                <a:latin typeface="KG Miss Kindergarten" charset="0"/>
                <a:ea typeface="KG Miss Kindergarten" charset="0"/>
                <a:cs typeface="KG Miss Kindergarten" charset="0"/>
              </a:rPr>
              <a:t>Spend about 30 minutes on each subject. If it is taking you longer, tell your teacher! </a:t>
            </a:r>
          </a:p>
          <a:p>
            <a:pPr marL="457200" indent="-457200">
              <a:buFont typeface="+mj-lt"/>
              <a:buAutoNum type="arabicPeriod"/>
            </a:pPr>
            <a:endParaRPr lang="en-US" sz="1400" dirty="0">
              <a:latin typeface="KG Miss Kindergarten" charset="0"/>
              <a:ea typeface="KG Miss Kindergarten" charset="0"/>
              <a:cs typeface="KG Miss Kindergarten" charset="0"/>
            </a:endParaRPr>
          </a:p>
          <a:p>
            <a:pPr marL="457200" indent="-457200">
              <a:buFont typeface="+mj-lt"/>
              <a:buAutoNum type="arabicPeriod"/>
            </a:pPr>
            <a:r>
              <a:rPr lang="en-US" sz="1400" dirty="0">
                <a:latin typeface="KG Miss Kindergarten" charset="0"/>
                <a:ea typeface="KG Miss Kindergarten" charset="0"/>
                <a:cs typeface="KG Miss Kindergarten" charset="0"/>
              </a:rPr>
              <a:t>Don’t forget about your optional assignments for your specials- this includes Reading, Art, Wellness, Computers, and Music!</a:t>
            </a:r>
          </a:p>
          <a:p>
            <a:pPr marL="457200" indent="-457200">
              <a:buFont typeface="+mj-lt"/>
              <a:buAutoNum type="arabicPeriod"/>
            </a:pPr>
            <a:endParaRPr lang="en-US" sz="1400" dirty="0">
              <a:latin typeface="KG Miss Kindergarten" charset="0"/>
              <a:ea typeface="KG Miss Kindergarten" charset="0"/>
              <a:cs typeface="KG Miss Kindergarten" charset="0"/>
            </a:endParaRPr>
          </a:p>
          <a:p>
            <a:pPr marL="457200" indent="-457200">
              <a:buFont typeface="+mj-lt"/>
              <a:buAutoNum type="arabicPeriod"/>
            </a:pPr>
            <a:r>
              <a:rPr lang="en-US" sz="1400" dirty="0">
                <a:latin typeface="KG Miss Kindergarten" charset="0"/>
                <a:ea typeface="KG Miss Kindergarten" charset="0"/>
                <a:cs typeface="KG Miss Kindergarten" charset="0"/>
              </a:rPr>
              <a:t>Put your full effort into all of your work. Your effort should mirror that of what we see at school. If it does not, we may ask you to try again.</a:t>
            </a:r>
          </a:p>
          <a:p>
            <a:pPr marL="457200" indent="-457200">
              <a:buFont typeface="+mj-lt"/>
              <a:buAutoNum type="arabicPeriod"/>
            </a:pPr>
            <a:endParaRPr lang="en-US" sz="1400" dirty="0">
              <a:latin typeface="KG Miss Kindergarten" charset="0"/>
              <a:ea typeface="KG Miss Kindergarten" charset="0"/>
              <a:cs typeface="KG Miss Kindergarten" charset="0"/>
            </a:endParaRPr>
          </a:p>
          <a:p>
            <a:pPr marL="457200" indent="-457200">
              <a:buFont typeface="+mj-lt"/>
              <a:buAutoNum type="arabicPeriod"/>
            </a:pPr>
            <a:r>
              <a:rPr lang="en-US" sz="1400" dirty="0">
                <a:latin typeface="KG Miss Kindergarten" charset="0"/>
                <a:ea typeface="KG Miss Kindergarten" charset="0"/>
                <a:cs typeface="KG Miss Kindergarten" charset="0"/>
              </a:rPr>
              <a:t>Remember that this is not a vacation, and you should take your work seriously.</a:t>
            </a:r>
          </a:p>
          <a:p>
            <a:pPr marL="457200" indent="-457200">
              <a:buFont typeface="+mj-lt"/>
              <a:buAutoNum type="arabicPeriod"/>
            </a:pPr>
            <a:endParaRPr lang="en-US" sz="1400" dirty="0">
              <a:latin typeface="KG Miss Kindergarten" charset="0"/>
              <a:ea typeface="KG Miss Kindergarten" charset="0"/>
              <a:cs typeface="KG Miss Kindergarten" charset="0"/>
            </a:endParaRPr>
          </a:p>
          <a:p>
            <a:pPr marL="457200" indent="-457200">
              <a:buFont typeface="+mj-lt"/>
              <a:buAutoNum type="arabicPeriod"/>
            </a:pPr>
            <a:endParaRPr lang="en-US" sz="1400" dirty="0">
              <a:latin typeface="KG Miss Kindergarten" charset="0"/>
              <a:ea typeface="KG Miss Kindergarten" charset="0"/>
              <a:cs typeface="KG Miss Kindergarten" charset="0"/>
            </a:endParaRPr>
          </a:p>
          <a:p>
            <a:pPr marL="457200" indent="-457200">
              <a:buFont typeface="+mj-lt"/>
              <a:buAutoNum type="arabicPeriod"/>
            </a:pPr>
            <a:r>
              <a:rPr lang="en-US" sz="1400" b="1" dirty="0">
                <a:solidFill>
                  <a:srgbClr val="00B050"/>
                </a:solidFill>
                <a:latin typeface="KG Miss Kindergarten" charset="0"/>
                <a:ea typeface="KG Miss Kindergarten" charset="0"/>
                <a:cs typeface="KG Miss Kindergarten" charset="0"/>
              </a:rPr>
              <a:t>Above all, remember that we miss you and we care about you! We are here for anything you need. We cannot wait to see you all soon! </a:t>
            </a:r>
            <a:r>
              <a:rPr lang="en-US" sz="1400" b="1" dirty="0">
                <a:solidFill>
                  <a:srgbClr val="00B050"/>
                </a:solidFill>
                <a:latin typeface="KG Miss Kindergarten" charset="0"/>
                <a:ea typeface="KG Miss Kindergarten" charset="0"/>
                <a:cs typeface="KG Miss Kindergarten" charset="0"/>
                <a:sym typeface="Wingdings" pitchFamily="2" charset="2"/>
              </a:rPr>
              <a:t></a:t>
            </a:r>
            <a:endParaRPr lang="en-US" sz="1400" b="1" dirty="0">
              <a:solidFill>
                <a:srgbClr val="00B050"/>
              </a:solidFill>
              <a:latin typeface="KG Miss Kindergarten" charset="0"/>
              <a:ea typeface="KG Miss Kindergarten" charset="0"/>
              <a:cs typeface="KG Miss Kindergarten" charset="0"/>
            </a:endParaRPr>
          </a:p>
          <a:p>
            <a:pPr algn="ctr"/>
            <a:endParaRPr lang="en-US" sz="1400" dirty="0">
              <a:latin typeface="KG Miss Kindergarten" charset="0"/>
              <a:ea typeface="KG Miss Kindergarten" charset="0"/>
              <a:cs typeface="KG Miss Kindergarten" charset="0"/>
            </a:endParaRPr>
          </a:p>
          <a:p>
            <a:endParaRPr lang="en-US" sz="1400" b="1" dirty="0">
              <a:latin typeface="KG Miss Kindergarten" charset="0"/>
              <a:ea typeface="KG Miss Kindergarten" charset="0"/>
              <a:cs typeface="KG Miss Kindergarten" charset="0"/>
            </a:endParaRPr>
          </a:p>
        </p:txBody>
      </p:sp>
    </p:spTree>
    <p:extLst>
      <p:ext uri="{BB962C8B-B14F-4D97-AF65-F5344CB8AC3E}">
        <p14:creationId xmlns:p14="http://schemas.microsoft.com/office/powerpoint/2010/main" val="108375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416" y="149893"/>
            <a:ext cx="6580648" cy="523220"/>
          </a:xfrm>
          <a:prstGeom prst="rect">
            <a:avLst/>
          </a:prstGeom>
          <a:noFill/>
        </p:spPr>
        <p:txBody>
          <a:bodyPr wrap="none" rtlCol="0">
            <a:spAutoFit/>
          </a:bodyPr>
          <a:lstStyle/>
          <a:p>
            <a:r>
              <a:rPr lang="en-US" sz="2800" dirty="0">
                <a:solidFill>
                  <a:srgbClr val="A2DAB3"/>
                </a:solidFill>
                <a:latin typeface="AGJoyOfMissingOut Medium" charset="0"/>
                <a:ea typeface="AGJoyOfMissingOut Medium" charset="0"/>
                <a:cs typeface="AGJoyOfMissingOut Medium" charset="0"/>
              </a:rPr>
              <a:t>Social Emotional activities</a:t>
            </a:r>
          </a:p>
        </p:txBody>
      </p:sp>
      <p:sp>
        <p:nvSpPr>
          <p:cNvPr id="6" name="TextBox 5"/>
          <p:cNvSpPr txBox="1"/>
          <p:nvPr/>
        </p:nvSpPr>
        <p:spPr>
          <a:xfrm>
            <a:off x="264319" y="764955"/>
            <a:ext cx="6329362" cy="2123658"/>
          </a:xfrm>
          <a:prstGeom prst="rect">
            <a:avLst/>
          </a:prstGeom>
          <a:noFill/>
        </p:spPr>
        <p:txBody>
          <a:bodyPr wrap="square" rtlCol="0">
            <a:spAutoFit/>
          </a:bodyPr>
          <a:lstStyle/>
          <a:p>
            <a:pPr algn="ctr"/>
            <a:r>
              <a:rPr lang="en-US" sz="1200" dirty="0">
                <a:latin typeface="KG Miss Kindergarten" charset="0"/>
                <a:ea typeface="KG Miss Kindergarten" charset="0"/>
                <a:cs typeface="KG Miss Kindergarten" charset="0"/>
              </a:rPr>
              <a:t>Check out these suggested activities this week! As we continue our learning at home, it is important that we all do some activities that make us happy. I have suggested some activities below, but feel free to produce some of your own. Remember the important of doing good things in the world. How can you make a different in the world? What can you do to remain positive about the current disruption to your daily schedule?</a:t>
            </a:r>
          </a:p>
          <a:p>
            <a:pPr algn="ctr"/>
            <a:endParaRPr lang="en-US" sz="1200" dirty="0">
              <a:latin typeface="KG Miss Kindergarten" charset="0"/>
              <a:ea typeface="KG Miss Kindergarten" charset="0"/>
              <a:cs typeface="KG Miss Kindergarten" charset="0"/>
            </a:endParaRPr>
          </a:p>
          <a:p>
            <a:pPr algn="ctr"/>
            <a:r>
              <a:rPr lang="en-US" sz="1200" dirty="0">
                <a:latin typeface="KG Miss Kindergarten" charset="0"/>
                <a:ea typeface="KG Miss Kindergarten" charset="0"/>
                <a:cs typeface="KG Miss Kindergarten" charset="0"/>
              </a:rPr>
              <a:t>I challenge you to complete all activities below! I promise you will feel better knowing you have done something good for the people you love and that you participated in an activity you love. </a:t>
            </a:r>
          </a:p>
          <a:p>
            <a:pPr algn="ctr"/>
            <a:endParaRPr lang="en-US" sz="1200" dirty="0">
              <a:latin typeface="KG Miss Kindergarten" charset="0"/>
              <a:ea typeface="KG Miss Kindergarten" charset="0"/>
              <a:cs typeface="KG Miss Kindergarten" charset="0"/>
            </a:endParaRPr>
          </a:p>
        </p:txBody>
      </p:sp>
      <p:graphicFrame>
        <p:nvGraphicFramePr>
          <p:cNvPr id="7" name="Table 6"/>
          <p:cNvGraphicFramePr>
            <a:graphicFrameLocks noGrp="1"/>
          </p:cNvGraphicFramePr>
          <p:nvPr/>
        </p:nvGraphicFramePr>
        <p:xfrm>
          <a:off x="782321" y="2888613"/>
          <a:ext cx="1752951" cy="5891827"/>
        </p:xfrm>
        <a:graphic>
          <a:graphicData uri="http://schemas.openxmlformats.org/drawingml/2006/table">
            <a:tbl>
              <a:tblPr firstRow="1" bandRow="1">
                <a:tableStyleId>{5940675A-B579-460E-94D1-54222C63F5DA}</a:tableStyleId>
              </a:tblPr>
              <a:tblGrid>
                <a:gridCol w="1752951">
                  <a:extLst>
                    <a:ext uri="{9D8B030D-6E8A-4147-A177-3AD203B41FA5}">
                      <a16:colId xmlns:a16="http://schemas.microsoft.com/office/drawing/2014/main" val="20000"/>
                    </a:ext>
                  </a:extLst>
                </a:gridCol>
              </a:tblGrid>
              <a:tr h="343196">
                <a:tc>
                  <a:txBody>
                    <a:bodyPr/>
                    <a:lstStyle/>
                    <a:p>
                      <a:pPr algn="ctr"/>
                      <a:r>
                        <a:rPr lang="en-US" sz="2000" dirty="0">
                          <a:latin typeface="BbOhtay Medium" charset="0"/>
                          <a:ea typeface="BbOhtay Medium" charset="0"/>
                          <a:cs typeface="BbOhtay Medium" charset="0"/>
                        </a:rPr>
                        <a:t>Activities</a:t>
                      </a:r>
                    </a:p>
                  </a:txBody>
                  <a:tcPr/>
                </a:tc>
                <a:extLst>
                  <a:ext uri="{0D108BD9-81ED-4DB2-BD59-A6C34878D82A}">
                    <a16:rowId xmlns:a16="http://schemas.microsoft.com/office/drawing/2014/main" val="10000"/>
                  </a:ext>
                </a:extLst>
              </a:tr>
              <a:tr h="772191">
                <a:tc>
                  <a:txBody>
                    <a:bodyPr/>
                    <a:lstStyle/>
                    <a:p>
                      <a:pPr algn="ctr"/>
                      <a:endParaRPr lang="en-US" sz="1300" dirty="0">
                        <a:latin typeface="KG Miss Kindergarten" charset="0"/>
                        <a:ea typeface="KG Miss Kindergarten" charset="0"/>
                        <a:cs typeface="KG Miss Kindergarten" charset="0"/>
                      </a:endParaRPr>
                    </a:p>
                    <a:p>
                      <a:pPr algn="ctr"/>
                      <a:r>
                        <a:rPr lang="en-US" sz="1300" dirty="0">
                          <a:latin typeface="KG Miss Kindergarten" charset="0"/>
                          <a:ea typeface="KG Miss Kindergarten" charset="0"/>
                          <a:cs typeface="KG Miss Kindergarten" charset="0"/>
                        </a:rPr>
                        <a:t>Play Outside</a:t>
                      </a:r>
                    </a:p>
                  </a:txBody>
                  <a:tcPr/>
                </a:tc>
                <a:extLst>
                  <a:ext uri="{0D108BD9-81ED-4DB2-BD59-A6C34878D82A}">
                    <a16:rowId xmlns:a16="http://schemas.microsoft.com/office/drawing/2014/main" val="10001"/>
                  </a:ext>
                </a:extLst>
              </a:tr>
              <a:tr h="746847">
                <a:tc>
                  <a:txBody>
                    <a:bodyPr/>
                    <a:lstStyle/>
                    <a:p>
                      <a:pPr algn="ctr"/>
                      <a:endParaRPr lang="en-US" sz="1300" dirty="0">
                        <a:latin typeface="KG Miss Kindergarten" charset="0"/>
                        <a:ea typeface="KG Miss Kindergarten" charset="0"/>
                        <a:cs typeface="KG Miss Kindergarten" charset="0"/>
                      </a:endParaRPr>
                    </a:p>
                    <a:p>
                      <a:pPr algn="ctr"/>
                      <a:r>
                        <a:rPr lang="en-US" sz="1300" dirty="0">
                          <a:latin typeface="KG Miss Kindergarten" charset="0"/>
                          <a:ea typeface="KG Miss Kindergarten" charset="0"/>
                          <a:cs typeface="KG Miss Kindergarten" charset="0"/>
                        </a:rPr>
                        <a:t>Go for a walk</a:t>
                      </a:r>
                    </a:p>
                  </a:txBody>
                  <a:tcPr/>
                </a:tc>
                <a:extLst>
                  <a:ext uri="{0D108BD9-81ED-4DB2-BD59-A6C34878D82A}">
                    <a16:rowId xmlns:a16="http://schemas.microsoft.com/office/drawing/2014/main" val="10002"/>
                  </a:ext>
                </a:extLst>
              </a:tr>
              <a:tr h="943789">
                <a:tc>
                  <a:txBody>
                    <a:bodyPr/>
                    <a:lstStyle/>
                    <a:p>
                      <a:pPr algn="ctr"/>
                      <a:endParaRPr lang="en-US" sz="1300" dirty="0">
                        <a:latin typeface="KG Miss Kindergarten" charset="0"/>
                        <a:ea typeface="KG Miss Kindergarten" charset="0"/>
                        <a:cs typeface="KG Miss Kindergarten" charset="0"/>
                      </a:endParaRPr>
                    </a:p>
                    <a:p>
                      <a:pPr algn="ctr"/>
                      <a:r>
                        <a:rPr lang="en-US" sz="1300" dirty="0">
                          <a:latin typeface="KG Miss Kindergarten" charset="0"/>
                          <a:ea typeface="KG Miss Kindergarten" charset="0"/>
                          <a:cs typeface="KG Miss Kindergarten" charset="0"/>
                        </a:rPr>
                        <a:t>Call someone you love and haven’t talked to in a while</a:t>
                      </a:r>
                    </a:p>
                  </a:txBody>
                  <a:tcPr/>
                </a:tc>
                <a:extLst>
                  <a:ext uri="{0D108BD9-81ED-4DB2-BD59-A6C34878D82A}">
                    <a16:rowId xmlns:a16="http://schemas.microsoft.com/office/drawing/2014/main" val="10003"/>
                  </a:ext>
                </a:extLst>
              </a:tr>
              <a:tr h="0">
                <a:tc>
                  <a:txBody>
                    <a:bodyPr/>
                    <a:lstStyle/>
                    <a:p>
                      <a:pPr algn="ctr"/>
                      <a:r>
                        <a:rPr lang="en-US" sz="1300" dirty="0">
                          <a:latin typeface="KG Miss Kindergarten" charset="0"/>
                          <a:ea typeface="KG Miss Kindergarten" charset="0"/>
                          <a:cs typeface="KG Miss Kindergarten" charset="0"/>
                        </a:rPr>
                        <a:t>Write a letter to someone that you love</a:t>
                      </a:r>
                    </a:p>
                  </a:txBody>
                  <a:tcPr/>
                </a:tc>
                <a:extLst>
                  <a:ext uri="{0D108BD9-81ED-4DB2-BD59-A6C34878D82A}">
                    <a16:rowId xmlns:a16="http://schemas.microsoft.com/office/drawing/2014/main" val="10004"/>
                  </a:ext>
                </a:extLst>
              </a:tr>
              <a:tr h="0">
                <a:tc>
                  <a:txBody>
                    <a:bodyPr/>
                    <a:lstStyle/>
                    <a:p>
                      <a:pPr algn="ctr"/>
                      <a:r>
                        <a:rPr lang="en-US" sz="1300" dirty="0">
                          <a:latin typeface="KG Miss Kindergarten" charset="0"/>
                          <a:ea typeface="KG Miss Kindergarten" charset="0"/>
                          <a:cs typeface="KG Miss Kindergarten" charset="0"/>
                        </a:rPr>
                        <a:t>Write and perform a song</a:t>
                      </a:r>
                    </a:p>
                  </a:txBody>
                  <a:tcPr/>
                </a:tc>
                <a:extLst>
                  <a:ext uri="{0D108BD9-81ED-4DB2-BD59-A6C34878D82A}">
                    <a16:rowId xmlns:a16="http://schemas.microsoft.com/office/drawing/2014/main" val="3968524854"/>
                  </a:ext>
                </a:extLst>
              </a:tr>
              <a:tr h="0">
                <a:tc>
                  <a:txBody>
                    <a:bodyPr/>
                    <a:lstStyle/>
                    <a:p>
                      <a:pPr algn="ctr"/>
                      <a:r>
                        <a:rPr lang="en-US" sz="1300" dirty="0">
                          <a:latin typeface="KG Miss Kindergarten" charset="0"/>
                          <a:ea typeface="KG Miss Kindergarten" charset="0"/>
                          <a:cs typeface="KG Miss Kindergarten" charset="0"/>
                        </a:rPr>
                        <a:t>Write a poem about something you love</a:t>
                      </a:r>
                    </a:p>
                  </a:txBody>
                  <a:tcPr/>
                </a:tc>
                <a:extLst>
                  <a:ext uri="{0D108BD9-81ED-4DB2-BD59-A6C34878D82A}">
                    <a16:rowId xmlns:a16="http://schemas.microsoft.com/office/drawing/2014/main" val="3969149627"/>
                  </a:ext>
                </a:extLst>
              </a:tr>
              <a:tr h="0">
                <a:tc>
                  <a:txBody>
                    <a:bodyPr/>
                    <a:lstStyle/>
                    <a:p>
                      <a:pPr algn="ctr"/>
                      <a:r>
                        <a:rPr lang="en-US" sz="1300" dirty="0">
                          <a:latin typeface="KG Miss Kindergarten" charset="0"/>
                          <a:ea typeface="KG Miss Kindergarten" charset="0"/>
                          <a:cs typeface="KG Miss Kindergarten" charset="0"/>
                        </a:rPr>
                        <a:t>Create an arts and craft</a:t>
                      </a:r>
                    </a:p>
                  </a:txBody>
                  <a:tcPr/>
                </a:tc>
                <a:extLst>
                  <a:ext uri="{0D108BD9-81ED-4DB2-BD59-A6C34878D82A}">
                    <a16:rowId xmlns:a16="http://schemas.microsoft.com/office/drawing/2014/main" val="684777014"/>
                  </a:ext>
                </a:extLst>
              </a:tr>
              <a:tr h="0">
                <a:tc>
                  <a:txBody>
                    <a:bodyPr/>
                    <a:lstStyle/>
                    <a:p>
                      <a:pPr algn="ctr"/>
                      <a:r>
                        <a:rPr lang="en-US" sz="1300" dirty="0">
                          <a:latin typeface="KG Miss Kindergarten" charset="0"/>
                          <a:ea typeface="KG Miss Kindergarten" charset="0"/>
                          <a:cs typeface="KG Miss Kindergarten" charset="0"/>
                        </a:rPr>
                        <a:t>Do something kind for someone at home</a:t>
                      </a:r>
                    </a:p>
                  </a:txBody>
                  <a:tcPr/>
                </a:tc>
                <a:extLst>
                  <a:ext uri="{0D108BD9-81ED-4DB2-BD59-A6C34878D82A}">
                    <a16:rowId xmlns:a16="http://schemas.microsoft.com/office/drawing/2014/main" val="3982342206"/>
                  </a:ext>
                </a:extLst>
              </a:tr>
            </a:tbl>
          </a:graphicData>
        </a:graphic>
      </p:graphicFrame>
      <p:graphicFrame>
        <p:nvGraphicFramePr>
          <p:cNvPr id="2" name="Table 1">
            <a:extLst>
              <a:ext uri="{FF2B5EF4-FFF2-40B4-BE49-F238E27FC236}">
                <a16:creationId xmlns:a16="http://schemas.microsoft.com/office/drawing/2014/main" id="{5E694432-B8D2-6F42-AB54-543909108FE8}"/>
              </a:ext>
            </a:extLst>
          </p:cNvPr>
          <p:cNvGraphicFramePr>
            <a:graphicFrameLocks noGrp="1"/>
          </p:cNvGraphicFramePr>
          <p:nvPr>
            <p:extLst>
              <p:ext uri="{D42A27DB-BD31-4B8C-83A1-F6EECF244321}">
                <p14:modId xmlns:p14="http://schemas.microsoft.com/office/powerpoint/2010/main" val="2082922143"/>
              </p:ext>
            </p:extLst>
          </p:nvPr>
        </p:nvGraphicFramePr>
        <p:xfrm>
          <a:off x="2870200" y="2888613"/>
          <a:ext cx="3530600" cy="4358640"/>
        </p:xfrm>
        <a:graphic>
          <a:graphicData uri="http://schemas.openxmlformats.org/drawingml/2006/table">
            <a:tbl>
              <a:tblPr firstRow="1" bandRow="1">
                <a:tableStyleId>{5940675A-B579-460E-94D1-54222C63F5DA}</a:tableStyleId>
              </a:tblPr>
              <a:tblGrid>
                <a:gridCol w="3530600">
                  <a:extLst>
                    <a:ext uri="{9D8B030D-6E8A-4147-A177-3AD203B41FA5}">
                      <a16:colId xmlns:a16="http://schemas.microsoft.com/office/drawing/2014/main" val="2184288837"/>
                    </a:ext>
                  </a:extLst>
                </a:gridCol>
              </a:tblGrid>
              <a:tr h="3447393">
                <a:tc>
                  <a:txBody>
                    <a:bodyPr/>
                    <a:lstStyle/>
                    <a:p>
                      <a:pPr algn="ctr"/>
                      <a:r>
                        <a:rPr lang="en-US" sz="2000" dirty="0">
                          <a:latin typeface="AGSaidNoOneEver Medium" charset="0"/>
                          <a:ea typeface="AGSaidNoOneEver Medium" charset="0"/>
                          <a:cs typeface="AGSaidNoOneEver Medium" charset="0"/>
                        </a:rPr>
                        <a:t>Write down or take pictures of yourself completing these activities. You can create a digital scrapbook with pictures and captions or create a physical scrapbook that you can share with your classmates. Something you decide to do might give other students ideas on activities to keep them busy too! </a:t>
                      </a:r>
                    </a:p>
                  </a:txBody>
                  <a:tcPr/>
                </a:tc>
                <a:extLst>
                  <a:ext uri="{0D108BD9-81ED-4DB2-BD59-A6C34878D82A}">
                    <a16:rowId xmlns:a16="http://schemas.microsoft.com/office/drawing/2014/main" val="15513702"/>
                  </a:ext>
                </a:extLst>
              </a:tr>
            </a:tbl>
          </a:graphicData>
        </a:graphic>
      </p:graphicFrame>
      <p:pic>
        <p:nvPicPr>
          <p:cNvPr id="8" name="Picture 10" descr="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6171" y="7247253"/>
            <a:ext cx="1727510" cy="17275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E3EC189-56FC-4445-8253-D1CFAB955215}"/>
              </a:ext>
            </a:extLst>
          </p:cNvPr>
          <p:cNvPicPr>
            <a:picLocks noChangeAspect="1"/>
          </p:cNvPicPr>
          <p:nvPr/>
        </p:nvPicPr>
        <p:blipFill>
          <a:blip r:embed="rId3"/>
          <a:stretch>
            <a:fillRect/>
          </a:stretch>
        </p:blipFill>
        <p:spPr>
          <a:xfrm>
            <a:off x="3053274" y="7247253"/>
            <a:ext cx="1727510" cy="1727510"/>
          </a:xfrm>
          <a:prstGeom prst="rect">
            <a:avLst/>
          </a:prstGeom>
        </p:spPr>
      </p:pic>
    </p:spTree>
    <p:extLst>
      <p:ext uri="{BB962C8B-B14F-4D97-AF65-F5344CB8AC3E}">
        <p14:creationId xmlns:p14="http://schemas.microsoft.com/office/powerpoint/2010/main" val="1285522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430123"/>
            <a:ext cx="5829300" cy="584564"/>
          </a:xfrm>
        </p:spPr>
        <p:txBody>
          <a:bodyPr>
            <a:normAutofit/>
          </a:bodyPr>
          <a:lstStyle/>
          <a:p>
            <a:r>
              <a:rPr lang="en-US" sz="3200" dirty="0">
                <a:solidFill>
                  <a:srgbClr val="0070C0"/>
                </a:solidFill>
                <a:latin typeface="AGJoyOfMissingOut Medium" charset="0"/>
                <a:ea typeface="AGJoyOfMissingOut Medium" charset="0"/>
                <a:cs typeface="AGJoyOfMissingOut Medium" charset="0"/>
              </a:rPr>
              <a:t>Specialist Resources</a:t>
            </a:r>
          </a:p>
        </p:txBody>
      </p:sp>
      <p:sp>
        <p:nvSpPr>
          <p:cNvPr id="3" name="Subtitle 2"/>
          <p:cNvSpPr>
            <a:spLocks noGrp="1"/>
          </p:cNvSpPr>
          <p:nvPr>
            <p:ph type="subTitle" idx="1"/>
          </p:nvPr>
        </p:nvSpPr>
        <p:spPr>
          <a:xfrm>
            <a:off x="857250" y="1103587"/>
            <a:ext cx="5143500" cy="2207683"/>
          </a:xfrm>
        </p:spPr>
        <p:txBody>
          <a:bodyPr/>
          <a:lstStyle/>
          <a:p>
            <a:r>
              <a:rPr lang="en-US" dirty="0">
                <a:latin typeface="KG Miss Kindergarten" charset="0"/>
                <a:ea typeface="KG Miss Kindergarten" charset="0"/>
                <a:cs typeface="KG Miss Kindergarten" charset="0"/>
              </a:rPr>
              <a:t>Check out the specialist resources below!</a:t>
            </a:r>
          </a:p>
        </p:txBody>
      </p:sp>
      <p:graphicFrame>
        <p:nvGraphicFramePr>
          <p:cNvPr id="4" name="Table 3"/>
          <p:cNvGraphicFramePr>
            <a:graphicFrameLocks noGrp="1"/>
          </p:cNvGraphicFramePr>
          <p:nvPr>
            <p:extLst>
              <p:ext uri="{D42A27DB-BD31-4B8C-83A1-F6EECF244321}">
                <p14:modId xmlns:p14="http://schemas.microsoft.com/office/powerpoint/2010/main" val="4257027010"/>
              </p:ext>
            </p:extLst>
          </p:nvPr>
        </p:nvGraphicFramePr>
        <p:xfrm>
          <a:off x="514350" y="1554135"/>
          <a:ext cx="5840730" cy="7368885"/>
        </p:xfrm>
        <a:graphic>
          <a:graphicData uri="http://schemas.openxmlformats.org/drawingml/2006/table">
            <a:tbl>
              <a:tblPr firstRow="1" bandRow="1">
                <a:tableStyleId>{5940675A-B579-460E-94D1-54222C63F5DA}</a:tableStyleId>
              </a:tblPr>
              <a:tblGrid>
                <a:gridCol w="2071195">
                  <a:extLst>
                    <a:ext uri="{9D8B030D-6E8A-4147-A177-3AD203B41FA5}">
                      <a16:colId xmlns:a16="http://schemas.microsoft.com/office/drawing/2014/main" val="20000"/>
                    </a:ext>
                  </a:extLst>
                </a:gridCol>
                <a:gridCol w="3769535">
                  <a:extLst>
                    <a:ext uri="{9D8B030D-6E8A-4147-A177-3AD203B41FA5}">
                      <a16:colId xmlns:a16="http://schemas.microsoft.com/office/drawing/2014/main" val="20001"/>
                    </a:ext>
                  </a:extLst>
                </a:gridCol>
              </a:tblGrid>
              <a:tr h="493823">
                <a:tc>
                  <a:txBody>
                    <a:bodyPr/>
                    <a:lstStyle/>
                    <a:p>
                      <a:pPr algn="ctr"/>
                      <a:r>
                        <a:rPr lang="en-US" sz="2400" dirty="0">
                          <a:latin typeface="AGJoyOfMissingOutSolid Medium" charset="0"/>
                          <a:ea typeface="AGJoyOfMissingOutSolid Medium" charset="0"/>
                          <a:cs typeface="AGJoyOfMissingOutSolid Medium" charset="0"/>
                        </a:rPr>
                        <a:t>Subject</a:t>
                      </a:r>
                    </a:p>
                  </a:txBody>
                  <a:tcPr/>
                </a:tc>
                <a:tc>
                  <a:txBody>
                    <a:bodyPr/>
                    <a:lstStyle/>
                    <a:p>
                      <a:pPr algn="ctr"/>
                      <a:r>
                        <a:rPr lang="en-US" sz="2400" dirty="0">
                          <a:latin typeface="AGJoyOfMissingOutSolid Medium" charset="0"/>
                          <a:ea typeface="AGJoyOfMissingOutSolid Medium" charset="0"/>
                          <a:cs typeface="AGJoyOfMissingOutSolid Medium" charset="0"/>
                        </a:rPr>
                        <a:t>Website/Resource</a:t>
                      </a:r>
                    </a:p>
                  </a:txBody>
                  <a:tcPr/>
                </a:tc>
                <a:extLst>
                  <a:ext uri="{0D108BD9-81ED-4DB2-BD59-A6C34878D82A}">
                    <a16:rowId xmlns:a16="http://schemas.microsoft.com/office/drawing/2014/main" val="10000"/>
                  </a:ext>
                </a:extLst>
              </a:tr>
              <a:tr h="992422">
                <a:tc>
                  <a:txBody>
                    <a:bodyPr/>
                    <a:lstStyle/>
                    <a:p>
                      <a:pPr algn="ctr"/>
                      <a:r>
                        <a:rPr lang="en-US" sz="2400" b="1" dirty="0">
                          <a:latin typeface="KG Miss Kindergarten" charset="0"/>
                          <a:ea typeface="KG Miss Kindergarten" charset="0"/>
                          <a:cs typeface="KG Miss Kindergarten" charset="0"/>
                        </a:rPr>
                        <a:t>Wellness</a:t>
                      </a:r>
                    </a:p>
                    <a:p>
                      <a:pPr algn="ctr"/>
                      <a:r>
                        <a:rPr lang="en-US" sz="1200" b="1" dirty="0">
                          <a:latin typeface="KG Miss Kindergarten" charset="0"/>
                          <a:ea typeface="KG Miss Kindergarten" charset="0"/>
                          <a:cs typeface="KG Miss Kindergarten" charset="0"/>
                        </a:rPr>
                        <a:t>Office Hours: </a:t>
                      </a:r>
                    </a:p>
                    <a:p>
                      <a:pPr algn="ctr"/>
                      <a:r>
                        <a:rPr lang="en-US" sz="1200" b="0" dirty="0">
                          <a:latin typeface="KG Miss Kindergarten" charset="0"/>
                          <a:ea typeface="KG Miss Kindergarten" charset="0"/>
                          <a:cs typeface="KG Miss Kindergarten" charset="0"/>
                        </a:rPr>
                        <a:t>Mrs. LV 9:00-10:00</a:t>
                      </a:r>
                    </a:p>
                    <a:p>
                      <a:pPr algn="ctr"/>
                      <a:r>
                        <a:rPr lang="en-US" sz="1200" b="0" dirty="0">
                          <a:latin typeface="KG Miss Kindergarten" charset="0"/>
                          <a:ea typeface="KG Miss Kindergarten" charset="0"/>
                          <a:cs typeface="KG Miss Kindergarten" charset="0"/>
                        </a:rPr>
                        <a:t>Mrs.</a:t>
                      </a:r>
                      <a:r>
                        <a:rPr lang="en-US" sz="1200" b="0" baseline="0" dirty="0">
                          <a:latin typeface="KG Miss Kindergarten" charset="0"/>
                          <a:ea typeface="KG Miss Kindergarten" charset="0"/>
                          <a:cs typeface="KG Miss Kindergarten" charset="0"/>
                        </a:rPr>
                        <a:t> Dunn: 2:00-3:00</a:t>
                      </a:r>
                      <a:endParaRPr lang="en-US" sz="1200" b="0" dirty="0">
                        <a:latin typeface="KG Miss Kindergarten" charset="0"/>
                        <a:ea typeface="KG Miss Kindergarten" charset="0"/>
                        <a:cs typeface="KG Miss Kindergarten" charset="0"/>
                      </a:endParaRPr>
                    </a:p>
                  </a:txBody>
                  <a:tcPr/>
                </a:tc>
                <a:tc>
                  <a:txBody>
                    <a:bodyPr/>
                    <a:lstStyle/>
                    <a:p>
                      <a:pPr algn="ctr"/>
                      <a:endParaRPr lang="en-US" sz="1800" dirty="0">
                        <a:latin typeface="KG Miss Kindergarten" charset="0"/>
                        <a:ea typeface="KG Miss Kindergarten" charset="0"/>
                        <a:cs typeface="KG Miss Kindergarten" charset="0"/>
                        <a:hlinkClick r:id="" action="ppaction://noaction"/>
                      </a:endParaRPr>
                    </a:p>
                    <a:p>
                      <a:pPr algn="ctr"/>
                      <a:r>
                        <a:rPr lang="en-US" sz="1800" dirty="0">
                          <a:latin typeface="KG Miss Kindergarten" charset="0"/>
                          <a:ea typeface="KG Miss Kindergarten" charset="0"/>
                          <a:cs typeface="KG Miss Kindergarten" charset="0"/>
                          <a:hlinkClick r:id="" action="ppaction://noaction"/>
                        </a:rPr>
                        <a:t>Wellness Website</a:t>
                      </a:r>
                      <a:endParaRPr lang="en-US" sz="1800" dirty="0">
                        <a:latin typeface="KG Miss Kindergarten" charset="0"/>
                        <a:ea typeface="KG Miss Kindergarten" charset="0"/>
                        <a:cs typeface="KG Miss Kindergarten" charset="0"/>
                      </a:endParaRPr>
                    </a:p>
                  </a:txBody>
                  <a:tcPr/>
                </a:tc>
                <a:extLst>
                  <a:ext uri="{0D108BD9-81ED-4DB2-BD59-A6C34878D82A}">
                    <a16:rowId xmlns:a16="http://schemas.microsoft.com/office/drawing/2014/main" val="10001"/>
                  </a:ext>
                </a:extLst>
              </a:tr>
              <a:tr h="992422">
                <a:tc>
                  <a:txBody>
                    <a:bodyPr/>
                    <a:lstStyle/>
                    <a:p>
                      <a:pPr algn="ctr"/>
                      <a:r>
                        <a:rPr lang="en-US" sz="2400" b="1" dirty="0">
                          <a:latin typeface="KG Miss Kindergarten" charset="0"/>
                          <a:ea typeface="KG Miss Kindergarten" charset="0"/>
                          <a:cs typeface="KG Miss Kindergarten" charset="0"/>
                        </a:rPr>
                        <a:t>Art</a:t>
                      </a:r>
                    </a:p>
                    <a:p>
                      <a:pPr marL="0" marR="0" indent="0" algn="ctr" defTabSz="685800" rtl="0" eaLnBrk="1" fontAlgn="auto" latinLnBrk="0" hangingPunct="1">
                        <a:lnSpc>
                          <a:spcPct val="100000"/>
                        </a:lnSpc>
                        <a:spcBef>
                          <a:spcPts val="0"/>
                        </a:spcBef>
                        <a:spcAft>
                          <a:spcPts val="0"/>
                        </a:spcAft>
                        <a:buClrTx/>
                        <a:buSzTx/>
                        <a:buFontTx/>
                        <a:buNone/>
                        <a:tabLst/>
                        <a:defRPr/>
                      </a:pPr>
                      <a:r>
                        <a:rPr lang="en-US" sz="1200" b="1" dirty="0">
                          <a:latin typeface="KG Miss Kindergarten" charset="0"/>
                          <a:ea typeface="KG Miss Kindergarten" charset="0"/>
                          <a:cs typeface="KG Miss Kindergarten" charset="0"/>
                        </a:rPr>
                        <a:t>Office Hour: </a:t>
                      </a:r>
                    </a:p>
                    <a:p>
                      <a:pPr algn="ctr"/>
                      <a:r>
                        <a:rPr lang="en-US" sz="1200" b="0" dirty="0">
                          <a:latin typeface="KG Miss Kindergarten" charset="0"/>
                          <a:ea typeface="KG Miss Kindergarten" charset="0"/>
                          <a:cs typeface="KG Miss Kindergarten" charset="0"/>
                        </a:rPr>
                        <a:t>9:00-10:00</a:t>
                      </a:r>
                    </a:p>
                  </a:txBody>
                  <a:tcPr/>
                </a:tc>
                <a:tc>
                  <a:txBody>
                    <a:bodyPr/>
                    <a:lstStyle/>
                    <a:p>
                      <a:pPr algn="ctr"/>
                      <a:r>
                        <a:rPr lang="en-US" sz="1800" b="0" i="0" kern="1200" dirty="0">
                          <a:solidFill>
                            <a:schemeClr val="tx1"/>
                          </a:solidFill>
                          <a:effectLst/>
                          <a:latin typeface="KG Miss Kindergarten" charset="0"/>
                          <a:ea typeface="KG Miss Kindergarten" charset="0"/>
                          <a:cs typeface="KG Miss Kindergarten" charset="0"/>
                          <a:hlinkClick r:id="rId3"/>
                        </a:rPr>
                        <a:t>Art Website</a:t>
                      </a:r>
                      <a:endParaRPr lang="en-US" sz="1800" b="0" i="0" kern="1200" dirty="0">
                        <a:solidFill>
                          <a:schemeClr val="tx1"/>
                        </a:solidFill>
                        <a:effectLst/>
                        <a:latin typeface="KG Miss Kindergarten" charset="0"/>
                        <a:ea typeface="KG Miss Kindergarten" charset="0"/>
                        <a:cs typeface="KG Miss Kindergarten" charset="0"/>
                      </a:endParaRPr>
                    </a:p>
                    <a:p>
                      <a:pPr algn="ctr"/>
                      <a:endParaRPr lang="en-US" sz="1800" b="0" i="0" kern="1200" dirty="0">
                        <a:solidFill>
                          <a:schemeClr val="tx1"/>
                        </a:solidFill>
                        <a:effectLst/>
                        <a:latin typeface="KG Miss Kindergarten" charset="0"/>
                        <a:ea typeface="KG Miss Kindergarten" charset="0"/>
                        <a:cs typeface="KG Miss Kindergarten" charset="0"/>
                      </a:endParaRPr>
                    </a:p>
                    <a:p>
                      <a:pPr algn="ctr"/>
                      <a:r>
                        <a:rPr lang="en-US" sz="1800" b="0" i="0" kern="1200" dirty="0">
                          <a:solidFill>
                            <a:schemeClr val="tx1"/>
                          </a:solidFill>
                          <a:effectLst/>
                          <a:latin typeface="KG Miss Kindergarten" charset="0"/>
                          <a:ea typeface="KG Miss Kindergarten" charset="0"/>
                          <a:cs typeface="KG Miss Kindergarten" charset="0"/>
                        </a:rPr>
                        <a:t>Instagram Account: Ahernart5678</a:t>
                      </a:r>
                      <a:endParaRPr lang="en-US" sz="2400" dirty="0">
                        <a:solidFill>
                          <a:schemeClr val="tx1"/>
                        </a:solidFill>
                        <a:latin typeface="KG Miss Kindergarten" charset="0"/>
                        <a:ea typeface="KG Miss Kindergarten" charset="0"/>
                        <a:cs typeface="KG Miss Kindergarten" charset="0"/>
                      </a:endParaRPr>
                    </a:p>
                  </a:txBody>
                  <a:tcPr/>
                </a:tc>
                <a:extLst>
                  <a:ext uri="{0D108BD9-81ED-4DB2-BD59-A6C34878D82A}">
                    <a16:rowId xmlns:a16="http://schemas.microsoft.com/office/drawing/2014/main" val="10002"/>
                  </a:ext>
                </a:extLst>
              </a:tr>
              <a:tr h="992422">
                <a:tc>
                  <a:txBody>
                    <a:bodyPr/>
                    <a:lstStyle/>
                    <a:p>
                      <a:pPr algn="ctr"/>
                      <a:r>
                        <a:rPr lang="en-US" sz="2400" b="1" dirty="0">
                          <a:latin typeface="KG Miss Kindergarten" charset="0"/>
                          <a:ea typeface="KG Miss Kindergarten" charset="0"/>
                          <a:cs typeface="KG Miss Kindergarten" charset="0"/>
                        </a:rPr>
                        <a:t>Computers</a:t>
                      </a:r>
                    </a:p>
                    <a:p>
                      <a:pPr marL="0" marR="0" indent="0" algn="ctr" defTabSz="685800" rtl="0" eaLnBrk="1" fontAlgn="auto" latinLnBrk="0" hangingPunct="1">
                        <a:lnSpc>
                          <a:spcPct val="100000"/>
                        </a:lnSpc>
                        <a:spcBef>
                          <a:spcPts val="0"/>
                        </a:spcBef>
                        <a:spcAft>
                          <a:spcPts val="0"/>
                        </a:spcAft>
                        <a:buClrTx/>
                        <a:buSzTx/>
                        <a:buFontTx/>
                        <a:buNone/>
                        <a:tabLst/>
                        <a:defRPr/>
                      </a:pPr>
                      <a:r>
                        <a:rPr lang="en-US" sz="1200" b="1" dirty="0">
                          <a:latin typeface="KG Miss Kindergarten" charset="0"/>
                          <a:ea typeface="KG Miss Kindergarten" charset="0"/>
                          <a:cs typeface="KG Miss Kindergarten" charset="0"/>
                        </a:rPr>
                        <a:t>Office Hour: </a:t>
                      </a:r>
                    </a:p>
                    <a:p>
                      <a:pPr algn="ctr"/>
                      <a:r>
                        <a:rPr lang="en-US" sz="1200" b="0" dirty="0">
                          <a:latin typeface="KG Miss Kindergarten" charset="0"/>
                          <a:ea typeface="KG Miss Kindergarten" charset="0"/>
                          <a:cs typeface="KG Miss Kindergarten" charset="0"/>
                        </a:rPr>
                        <a:t>8:15-9:15</a:t>
                      </a:r>
                    </a:p>
                    <a:p>
                      <a:pPr algn="ctr"/>
                      <a:endParaRPr lang="en-US" sz="2400" b="1" dirty="0">
                        <a:latin typeface="KG Miss Kindergarten" charset="0"/>
                        <a:ea typeface="KG Miss Kindergarten" charset="0"/>
                        <a:cs typeface="KG Miss Kindergarten" charset="0"/>
                      </a:endParaRPr>
                    </a:p>
                  </a:txBody>
                  <a:tcPr/>
                </a:tc>
                <a:tc>
                  <a:txBody>
                    <a:bodyPr/>
                    <a:lstStyle/>
                    <a:p>
                      <a:pPr algn="ctr"/>
                      <a:r>
                        <a:rPr lang="en-US" sz="1800" dirty="0">
                          <a:latin typeface="KG Miss Kindergarten" charset="0"/>
                          <a:ea typeface="KG Miss Kindergarten" charset="0"/>
                          <a:cs typeface="KG Miss Kindergarten" charset="0"/>
                        </a:rPr>
                        <a:t>Sign on to your One Note to connect with Ms. Grant!</a:t>
                      </a:r>
                    </a:p>
                  </a:txBody>
                  <a:tcPr/>
                </a:tc>
                <a:extLst>
                  <a:ext uri="{0D108BD9-81ED-4DB2-BD59-A6C34878D82A}">
                    <a16:rowId xmlns:a16="http://schemas.microsoft.com/office/drawing/2014/main" val="10003"/>
                  </a:ext>
                </a:extLst>
              </a:tr>
              <a:tr h="992422">
                <a:tc>
                  <a:txBody>
                    <a:bodyPr/>
                    <a:lstStyle/>
                    <a:p>
                      <a:pPr algn="ctr"/>
                      <a:r>
                        <a:rPr lang="en-US" sz="2400" b="1" dirty="0">
                          <a:latin typeface="KG Miss Kindergarten" charset="0"/>
                          <a:ea typeface="KG Miss Kindergarten" charset="0"/>
                          <a:cs typeface="KG Miss Kindergarten" charset="0"/>
                        </a:rPr>
                        <a:t>Spanish</a:t>
                      </a:r>
                    </a:p>
                    <a:p>
                      <a:pPr algn="ctr"/>
                      <a:r>
                        <a:rPr lang="en-US" sz="1200" b="1" dirty="0">
                          <a:latin typeface="KG Miss Kindergarten" charset="0"/>
                          <a:ea typeface="KG Miss Kindergarten" charset="0"/>
                          <a:cs typeface="KG Miss Kindergarten" charset="0"/>
                        </a:rPr>
                        <a:t>Office Hours: </a:t>
                      </a:r>
                    </a:p>
                    <a:p>
                      <a:pPr algn="ctr"/>
                      <a:r>
                        <a:rPr lang="en-US" sz="1200" b="0" dirty="0">
                          <a:latin typeface="KG Miss Kindergarten" charset="0"/>
                          <a:ea typeface="KG Miss Kindergarten" charset="0"/>
                          <a:cs typeface="KG Miss Kindergarten" charset="0"/>
                        </a:rPr>
                        <a:t>Parsons: 1:00-2:00</a:t>
                      </a:r>
                    </a:p>
                    <a:p>
                      <a:pPr algn="ctr"/>
                      <a:r>
                        <a:rPr lang="en-US" sz="1200" b="0" dirty="0">
                          <a:latin typeface="KG Miss Kindergarten" charset="0"/>
                          <a:ea typeface="KG Miss Kindergarten" charset="0"/>
                          <a:cs typeface="KG Miss Kindergarten" charset="0"/>
                        </a:rPr>
                        <a:t>D’Orsi: 11:00-12:00</a:t>
                      </a:r>
                    </a:p>
                    <a:p>
                      <a:pPr algn="ctr"/>
                      <a:endParaRPr lang="en-US" sz="1200" b="1" dirty="0">
                        <a:latin typeface="KG Miss Kindergarten" charset="0"/>
                        <a:ea typeface="KG Miss Kindergarten" charset="0"/>
                        <a:cs typeface="KG Miss Kindergarten" charset="0"/>
                      </a:endParaRPr>
                    </a:p>
                  </a:txBody>
                  <a:tcPr/>
                </a:tc>
                <a:tc>
                  <a:txBody>
                    <a:bodyPr/>
                    <a:lstStyle/>
                    <a:p>
                      <a:pPr algn="ctr"/>
                      <a:endParaRPr lang="en-US" sz="1800" dirty="0">
                        <a:latin typeface="KG Miss Kindergarten" charset="0"/>
                        <a:ea typeface="KG Miss Kindergarten" charset="0"/>
                        <a:cs typeface="KG Miss Kindergarten" charset="0"/>
                        <a:hlinkClick r:id="" action="ppaction://noaction"/>
                      </a:endParaRPr>
                    </a:p>
                    <a:p>
                      <a:pPr algn="ctr"/>
                      <a:r>
                        <a:rPr lang="en-US" sz="1800" dirty="0">
                          <a:latin typeface="KG Miss Kindergarten" charset="0"/>
                          <a:ea typeface="KG Miss Kindergarten" charset="0"/>
                          <a:cs typeface="KG Miss Kindergarten" charset="0"/>
                          <a:hlinkClick r:id="" action="ppaction://noaction"/>
                        </a:rPr>
                        <a:t>Click here for information</a:t>
                      </a:r>
                    </a:p>
                  </a:txBody>
                  <a:tcPr/>
                </a:tc>
                <a:extLst>
                  <a:ext uri="{0D108BD9-81ED-4DB2-BD59-A6C34878D82A}">
                    <a16:rowId xmlns:a16="http://schemas.microsoft.com/office/drawing/2014/main" val="10004"/>
                  </a:ext>
                </a:extLst>
              </a:tr>
              <a:tr h="992422">
                <a:tc>
                  <a:txBody>
                    <a:bodyPr/>
                    <a:lstStyle/>
                    <a:p>
                      <a:pPr algn="ctr"/>
                      <a:r>
                        <a:rPr lang="en-US" sz="2400" b="1" dirty="0">
                          <a:latin typeface="KG Miss Kindergarten" charset="0"/>
                          <a:ea typeface="KG Miss Kindergarten" charset="0"/>
                          <a:cs typeface="KG Miss Kindergarten" charset="0"/>
                        </a:rPr>
                        <a:t>Reading</a:t>
                      </a:r>
                    </a:p>
                    <a:p>
                      <a:pPr marL="0" marR="0" indent="0" algn="ctr" defTabSz="685800" rtl="0" eaLnBrk="1" fontAlgn="auto" latinLnBrk="0" hangingPunct="1">
                        <a:lnSpc>
                          <a:spcPct val="100000"/>
                        </a:lnSpc>
                        <a:spcBef>
                          <a:spcPts val="0"/>
                        </a:spcBef>
                        <a:spcAft>
                          <a:spcPts val="0"/>
                        </a:spcAft>
                        <a:buClrTx/>
                        <a:buSzTx/>
                        <a:buFontTx/>
                        <a:buNone/>
                        <a:tabLst/>
                        <a:defRPr/>
                      </a:pPr>
                      <a:r>
                        <a:rPr lang="en-US" sz="1200" b="1" dirty="0">
                          <a:latin typeface="KG Miss Kindergarten" charset="0"/>
                          <a:ea typeface="KG Miss Kindergarten" charset="0"/>
                          <a:cs typeface="KG Miss Kindergarten" charset="0"/>
                        </a:rPr>
                        <a:t>Office Hour: </a:t>
                      </a:r>
                    </a:p>
                    <a:p>
                      <a:pPr algn="ctr"/>
                      <a:r>
                        <a:rPr lang="en-US" sz="1200" b="0" dirty="0">
                          <a:latin typeface="KG Miss Kindergarten" charset="0"/>
                          <a:ea typeface="KG Miss Kindergarten" charset="0"/>
                          <a:cs typeface="KG Miss Kindergarten" charset="0"/>
                        </a:rPr>
                        <a:t>Mrs. Horta: 8:30-9:30</a:t>
                      </a:r>
                    </a:p>
                  </a:txBody>
                  <a:tcPr/>
                </a:tc>
                <a:tc>
                  <a:txBody>
                    <a:bodyPr/>
                    <a:lstStyle/>
                    <a:p>
                      <a:pPr algn="ctr"/>
                      <a:endParaRPr lang="en-US" sz="1800" dirty="0">
                        <a:latin typeface="KG Miss Kindergarten" charset="0"/>
                        <a:ea typeface="KG Miss Kindergarten" charset="0"/>
                        <a:cs typeface="KG Miss Kindergarten" charset="0"/>
                        <a:hlinkClick r:id="" action="ppaction://noaction"/>
                      </a:endParaRPr>
                    </a:p>
                    <a:p>
                      <a:pPr algn="ctr"/>
                      <a:r>
                        <a:rPr lang="en-US" sz="1800" dirty="0">
                          <a:latin typeface="KG Miss Kindergarten" charset="0"/>
                          <a:ea typeface="KG Miss Kindergarten" charset="0"/>
                          <a:cs typeface="KG Miss Kindergarten" charset="0"/>
                          <a:hlinkClick r:id="" action="ppaction://noaction"/>
                        </a:rPr>
                        <a:t>Mrs. Horta’s Website</a:t>
                      </a:r>
                      <a:endParaRPr lang="en-US" sz="1800" dirty="0">
                        <a:latin typeface="KG Miss Kindergarten" charset="0"/>
                        <a:ea typeface="KG Miss Kindergarten" charset="0"/>
                        <a:cs typeface="KG Miss Kindergarten" charset="0"/>
                      </a:endParaRPr>
                    </a:p>
                  </a:txBody>
                  <a:tcPr/>
                </a:tc>
                <a:extLst>
                  <a:ext uri="{0D108BD9-81ED-4DB2-BD59-A6C34878D82A}">
                    <a16:rowId xmlns:a16="http://schemas.microsoft.com/office/drawing/2014/main" val="10005"/>
                  </a:ext>
                </a:extLst>
              </a:tr>
              <a:tr h="992422">
                <a:tc>
                  <a:txBody>
                    <a:bodyPr/>
                    <a:lstStyle/>
                    <a:p>
                      <a:pPr algn="ctr"/>
                      <a:r>
                        <a:rPr lang="en-US" sz="2400" b="1" dirty="0">
                          <a:latin typeface="KG Miss Kindergarten" charset="0"/>
                          <a:ea typeface="KG Miss Kindergarten" charset="0"/>
                          <a:cs typeface="KG Miss Kindergarten" charset="0"/>
                        </a:rPr>
                        <a:t>Music</a:t>
                      </a:r>
                    </a:p>
                    <a:p>
                      <a:pPr algn="ctr"/>
                      <a:r>
                        <a:rPr lang="en-US" sz="1200" b="1" dirty="0">
                          <a:latin typeface="KG Miss Kindergarten" charset="0"/>
                          <a:ea typeface="KG Miss Kindergarten" charset="0"/>
                          <a:cs typeface="KG Miss Kindergarten" charset="0"/>
                        </a:rPr>
                        <a:t>Office Hours:</a:t>
                      </a:r>
                      <a:br>
                        <a:rPr lang="en-US" sz="1200" b="1" dirty="0">
                          <a:latin typeface="KG Miss Kindergarten" charset="0"/>
                          <a:ea typeface="KG Miss Kindergarten" charset="0"/>
                          <a:cs typeface="KG Miss Kindergarten" charset="0"/>
                        </a:rPr>
                      </a:br>
                      <a:r>
                        <a:rPr lang="en-US" sz="1200" b="0" dirty="0">
                          <a:latin typeface="KG Miss Kindergarten" charset="0"/>
                          <a:ea typeface="KG Miss Kindergarten" charset="0"/>
                          <a:cs typeface="KG Miss Kindergarten" charset="0"/>
                        </a:rPr>
                        <a:t>See music website</a:t>
                      </a:r>
                    </a:p>
                  </a:txBody>
                  <a:tcPr/>
                </a:tc>
                <a:tc>
                  <a:txBody>
                    <a:bodyPr/>
                    <a:lstStyle/>
                    <a:p>
                      <a:pPr algn="ctr" fontAlgn="base"/>
                      <a:r>
                        <a:rPr lang="en-US" sz="1600" b="0" i="0" kern="1200" dirty="0">
                          <a:solidFill>
                            <a:schemeClr val="tx1"/>
                          </a:solidFill>
                          <a:effectLst/>
                          <a:latin typeface="KG Miss Kindergarten" panose="02000000000000000000" pitchFamily="2" charset="77"/>
                          <a:ea typeface="+mn-ea"/>
                          <a:cs typeface="+mn-cs"/>
                          <a:hlinkClick r:id="rId4"/>
                        </a:rPr>
                        <a:t>Ms. Greenleaf (Orchestra) </a:t>
                      </a:r>
                      <a:endParaRPr lang="en-US" sz="1600" b="0" i="0" kern="1200" dirty="0">
                        <a:solidFill>
                          <a:schemeClr val="tx1"/>
                        </a:solidFill>
                        <a:effectLst/>
                        <a:latin typeface="KG Miss Kindergarten" panose="02000000000000000000" pitchFamily="2" charset="77"/>
                        <a:ea typeface="+mn-ea"/>
                        <a:cs typeface="+mn-cs"/>
                      </a:endParaRPr>
                    </a:p>
                    <a:p>
                      <a:pPr algn="ctr" fontAlgn="base"/>
                      <a:endParaRPr lang="en-US" sz="1600" b="0" i="0" kern="1200" dirty="0">
                        <a:solidFill>
                          <a:schemeClr val="tx1"/>
                        </a:solidFill>
                        <a:effectLst/>
                        <a:latin typeface="KG Miss Kindergarten" panose="02000000000000000000" pitchFamily="2" charset="77"/>
                        <a:ea typeface="+mn-ea"/>
                        <a:cs typeface="+mn-cs"/>
                      </a:endParaRPr>
                    </a:p>
                    <a:p>
                      <a:pPr algn="ctr" fontAlgn="base"/>
                      <a:r>
                        <a:rPr lang="en-US" sz="1600" b="0" i="0" kern="1200" dirty="0">
                          <a:solidFill>
                            <a:schemeClr val="tx1"/>
                          </a:solidFill>
                          <a:effectLst/>
                          <a:latin typeface="KG Miss Kindergarten" panose="02000000000000000000" pitchFamily="2" charset="77"/>
                          <a:ea typeface="+mn-ea"/>
                          <a:cs typeface="+mn-cs"/>
                          <a:hlinkClick r:id="rId5"/>
                        </a:rPr>
                        <a:t>Mr. Glynn (Band) </a:t>
                      </a:r>
                      <a:endParaRPr lang="en-US" sz="1600" b="0" i="0" kern="1200" dirty="0">
                        <a:solidFill>
                          <a:schemeClr val="tx1"/>
                        </a:solidFill>
                        <a:effectLst/>
                        <a:latin typeface="KG Miss Kindergarten" panose="02000000000000000000" pitchFamily="2" charset="77"/>
                        <a:ea typeface="+mn-ea"/>
                        <a:cs typeface="+mn-cs"/>
                      </a:endParaRPr>
                    </a:p>
                    <a:p>
                      <a:pPr algn="ctr" fontAlgn="base"/>
                      <a:endParaRPr lang="en-US" sz="1600" b="0" i="0" kern="1200" dirty="0">
                        <a:solidFill>
                          <a:schemeClr val="tx1"/>
                        </a:solidFill>
                        <a:effectLst/>
                        <a:latin typeface="KG Miss Kindergarten" panose="02000000000000000000" pitchFamily="2" charset="77"/>
                        <a:ea typeface="+mn-ea"/>
                        <a:cs typeface="+mn-cs"/>
                      </a:endParaRPr>
                    </a:p>
                    <a:p>
                      <a:pPr algn="ctr" fontAlgn="base"/>
                      <a:r>
                        <a:rPr lang="en-US" sz="1600" b="0" i="0" kern="1200" dirty="0">
                          <a:solidFill>
                            <a:schemeClr val="tx1"/>
                          </a:solidFill>
                          <a:effectLst/>
                          <a:latin typeface="KG Miss Kindergarten" panose="02000000000000000000" pitchFamily="2" charset="77"/>
                          <a:ea typeface="+mn-ea"/>
                          <a:cs typeface="+mn-cs"/>
                          <a:hlinkClick r:id="rId6"/>
                        </a:rPr>
                        <a:t>Mrs. Oberoi (Chorus) </a:t>
                      </a:r>
                      <a:endParaRPr lang="en-US" sz="1600" b="0" i="0" kern="1200" dirty="0">
                        <a:solidFill>
                          <a:schemeClr val="tx1"/>
                        </a:solidFill>
                        <a:effectLst/>
                        <a:latin typeface="KG Miss Kindergarten" panose="02000000000000000000" pitchFamily="2" charset="77"/>
                        <a:ea typeface="+mn-ea"/>
                        <a:cs typeface="+mn-cs"/>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298422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795</TotalTime>
  <Words>1381</Words>
  <Application>Microsoft Office PowerPoint</Application>
  <PresentationFormat>On-screen Show (4:3)</PresentationFormat>
  <Paragraphs>208</Paragraphs>
  <Slides>7</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vt:i4>
      </vt:variant>
    </vt:vector>
  </HeadingPairs>
  <TitlesOfParts>
    <vt:vector size="21" baseType="lpstr">
      <vt:lpstr>AGJoyOfMissingOut Medium</vt:lpstr>
      <vt:lpstr>AGJoyOfMissingOutSolid Medium</vt:lpstr>
      <vt:lpstr>AGOnFleek Medium</vt:lpstr>
      <vt:lpstr>AGSaidNoOneEver Medium</vt:lpstr>
      <vt:lpstr>Arial</vt:lpstr>
      <vt:lpstr>Bbchoosekindness Medium</vt:lpstr>
      <vt:lpstr>BbOhtay Medium</vt:lpstr>
      <vt:lpstr>Calibri</vt:lpstr>
      <vt:lpstr>Calibri Light</vt:lpstr>
      <vt:lpstr>Century Gothic</vt:lpstr>
      <vt:lpstr>KG Miss</vt:lpstr>
      <vt:lpstr>KG Miss Kindergarten</vt:lpstr>
      <vt:lpstr>Wingdings</vt:lpstr>
      <vt:lpstr>Office Theme</vt:lpstr>
      <vt:lpstr>PowerPoint Presentation</vt:lpstr>
      <vt:lpstr>hello! </vt:lpstr>
      <vt:lpstr>PowerPoint Presentation</vt:lpstr>
      <vt:lpstr> ELA &amp; Social Studies Weekly Assignments</vt:lpstr>
      <vt:lpstr>Student expectations *please read* </vt:lpstr>
      <vt:lpstr>PowerPoint Presentation</vt:lpstr>
      <vt:lpstr>Specialist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dc:title>
  <dc:creator>Rachel Westgate</dc:creator>
  <cp:lastModifiedBy>Rachel Westgate</cp:lastModifiedBy>
  <cp:revision>111</cp:revision>
  <cp:lastPrinted>2020-03-23T20:08:23Z</cp:lastPrinted>
  <dcterms:created xsi:type="dcterms:W3CDTF">2020-03-23T19:46:28Z</dcterms:created>
  <dcterms:modified xsi:type="dcterms:W3CDTF">2020-06-07T15:22:25Z</dcterms:modified>
</cp:coreProperties>
</file>