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7" r:id="rId2"/>
    <p:sldId id="282" r:id="rId3"/>
    <p:sldId id="284" r:id="rId4"/>
    <p:sldId id="285" r:id="rId5"/>
    <p:sldId id="286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5204"/>
  </p:normalViewPr>
  <p:slideViewPr>
    <p:cSldViewPr snapToGrid="0" snapToObjects="1">
      <p:cViewPr varScale="1">
        <p:scale>
          <a:sx n="54" d="100"/>
          <a:sy n="54" d="100"/>
        </p:scale>
        <p:origin x="22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9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5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4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7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4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1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5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2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7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F1B43-9BC9-D940-9CB7-FE7AA188B37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9F431-A1CD-B94C-BC1D-752CBAA34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7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grade6links.weebly.com/" TargetMode="External"/><Relationship Id="rId2" Type="http://schemas.openxmlformats.org/officeDocument/2006/relationships/hyperlink" Target="https://forms.office.com/Pages/ResponsePage.aspx?id=r9BoHcQnak2zPjDenukokKYw5ihbYB9GqzCrM0jsYwRUNFZUQjhUSzdaWENPMUpQQlBLWDhIOFcwQS4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xps-my.sharepoint.com/:w:/g/personal/parsonsh_foxborough_k12_ma_us/ESiTPecRnXNGorgNznqRr7kBYfzmzX4kT6JK4so-Y1OPyg?rtime=xxDJb3TS10g" TargetMode="External"/><Relationship Id="rId5" Type="http://schemas.openxmlformats.org/officeDocument/2006/relationships/hyperlink" Target="https://hortacarol.weebly.com/" TargetMode="External"/><Relationship Id="rId4" Type="http://schemas.openxmlformats.org/officeDocument/2006/relationships/hyperlink" Target="http://www.ahernwellness.weebly.com/home-schoolin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oxps-my.sharepoint.com/:w:/g/personal/parsonsh_foxborough_k12_ma_us/ESiTPecRnXNGorgNznqRr7kBYfzmzX4kT6JK4so-Y1OPyg?rtime=xxDJb3TS10g" TargetMode="External"/><Relationship Id="rId3" Type="http://schemas.openxmlformats.org/officeDocument/2006/relationships/hyperlink" Target="https://forms.office.com/Pages/ResponsePage.aspx?id=r9BoHcQnak2zPjDenukokKYw5ihbYB9GqzCrM0jsYwRUQ0sySzY1RUxFM1k2NFhGVEI2UTZFRk5OSC4u" TargetMode="External"/><Relationship Id="rId7" Type="http://schemas.openxmlformats.org/officeDocument/2006/relationships/hyperlink" Target="https://hortacarol.weebly.com/" TargetMode="External"/><Relationship Id="rId2" Type="http://schemas.openxmlformats.org/officeDocument/2006/relationships/hyperlink" Target="http://www.edpuzz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hernwellness.weebly.com/home-schooling" TargetMode="External"/><Relationship Id="rId5" Type="http://schemas.openxmlformats.org/officeDocument/2006/relationships/hyperlink" Target="http://www.amsgrade6links.weebly.com/" TargetMode="External"/><Relationship Id="rId4" Type="http://schemas.openxmlformats.org/officeDocument/2006/relationships/hyperlink" Target="https://flipgrid.com/780a5f5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walshs9/gd20b9vekpbdsygl" TargetMode="External"/><Relationship Id="rId2" Type="http://schemas.openxmlformats.org/officeDocument/2006/relationships/hyperlink" Target="http://www.edpuzz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xboroughartpass.com/" TargetMode="External"/><Relationship Id="rId5" Type="http://schemas.openxmlformats.org/officeDocument/2006/relationships/hyperlink" Target="http://www.amsgrade6links.weebly.com/" TargetMode="External"/><Relationship Id="rId4" Type="http://schemas.openxmlformats.org/officeDocument/2006/relationships/hyperlink" Target="https://padlet.com/walshs9/firsoz1ev7ixvs5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grade6links.weebly.com/" TargetMode="External"/><Relationship Id="rId2" Type="http://schemas.openxmlformats.org/officeDocument/2006/relationships/hyperlink" Target="https://quizizz.com/jo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xps-my.sharepoint.com/:w:/g/personal/parsonsh_foxborough_k12_ma_us/ESiTPecRnXNGorgNznqRr7kBYfzmzX4kT6JK4so-Y1OPyg?rtime=xxDJb3TS10g" TargetMode="External"/><Relationship Id="rId5" Type="http://schemas.openxmlformats.org/officeDocument/2006/relationships/hyperlink" Target="https://hortacarol.weebly.com/" TargetMode="External"/><Relationship Id="rId4" Type="http://schemas.openxmlformats.org/officeDocument/2006/relationships/hyperlink" Target="http://www.ahernwellness.weebly.com/home-school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grade6links.weebly.com/" TargetMode="External"/><Relationship Id="rId2" Type="http://schemas.openxmlformats.org/officeDocument/2006/relationships/hyperlink" Target="https://forms.office.com/Pages/ResponsePage.aspx?id=r9BoHcQnak2zPjDenukokKYw5ihbYB9GqzCrM0jsYwRUQzNEWUFSNjZPVkxLU0s1RDY3REk2TU1LSy4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F2828E7-EB12-844F-A249-91DB79B6F83B}"/>
              </a:ext>
            </a:extLst>
          </p:cNvPr>
          <p:cNvSpPr txBox="1">
            <a:spLocks/>
          </p:cNvSpPr>
          <p:nvPr/>
        </p:nvSpPr>
        <p:spPr>
          <a:xfrm>
            <a:off x="557212" y="81734"/>
            <a:ext cx="5829300" cy="82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AGJoyOfMissingOutSolid Medium" panose="02000603000000000000" pitchFamily="2" charset="0"/>
                <a:ea typeface="AGJoyOfMissingOutSolid Medium" panose="02000603000000000000" pitchFamily="2" charset="0"/>
                <a:cs typeface="AGJoyOfMissingOut Medium" charset="0"/>
              </a:rPr>
              <a:t>Monday, 6/8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A21304F-67DA-1A4A-B100-07F635347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65710"/>
              </p:ext>
            </p:extLst>
          </p:nvPr>
        </p:nvGraphicFramePr>
        <p:xfrm>
          <a:off x="270508" y="1804238"/>
          <a:ext cx="6316979" cy="6697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571">
                  <a:extLst>
                    <a:ext uri="{9D8B030D-6E8A-4147-A177-3AD203B41FA5}">
                      <a16:colId xmlns:a16="http://schemas.microsoft.com/office/drawing/2014/main" val="2600874649"/>
                    </a:ext>
                  </a:extLst>
                </a:gridCol>
                <a:gridCol w="4770408">
                  <a:extLst>
                    <a:ext uri="{9D8B030D-6E8A-4147-A177-3AD203B41FA5}">
                      <a16:colId xmlns:a16="http://schemas.microsoft.com/office/drawing/2014/main" val="3709391537"/>
                    </a:ext>
                  </a:extLst>
                </a:gridCol>
              </a:tblGrid>
              <a:tr h="1059541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Math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spc="-1" noProof="0" dirty="0">
                          <a:solidFill>
                            <a:schemeClr val="tx1"/>
                          </a:solidFill>
                          <a:latin typeface="KG Miss Kindergarten"/>
                        </a:rPr>
                        <a:t>Complete the </a:t>
                      </a:r>
                      <a:r>
                        <a:rPr lang="en-US" sz="1400" b="0" i="0" u="none" strike="noStrike" spc="-1" noProof="0" dirty="0">
                          <a:solidFill>
                            <a:schemeClr val="tx1"/>
                          </a:solidFill>
                          <a:latin typeface="KG Miss Kindergarten"/>
                          <a:hlinkClick r:id="rId2"/>
                        </a:rPr>
                        <a:t>Monday 10 on Forms</a:t>
                      </a:r>
                      <a:endParaRPr lang="en-US" sz="1400" b="0" i="0" u="none" strike="noStrike" spc="-1" noProof="0" dirty="0">
                        <a:solidFill>
                          <a:schemeClr val="tx1"/>
                        </a:solidFill>
                        <a:latin typeface="KG Miss Kindergarte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endParaRPr lang="en-US" sz="1400" dirty="0">
                        <a:latin typeface="KG Miss Kindergarten" panose="02000000000000000000" pitchFamily="2" charset="77"/>
                        <a:ea typeface="KG Miss Kindergarten" charset="0"/>
                        <a:cs typeface="KG Miss Kindergarten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66289"/>
                  </a:ext>
                </a:extLst>
              </a:tr>
              <a:tr h="8834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G Miss Kindergarten" panose="02000000000000000000" pitchFamily="2" charset="77"/>
                        </a:rPr>
                        <a:t>Science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KG Miss Kindergarten" panose="02000000000000000000" pitchFamily="2" charset="77"/>
                        </a:rPr>
                        <a:t>Social Studies Day!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959333"/>
                  </a:ext>
                </a:extLst>
              </a:tr>
              <a:tr h="1034567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ELA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Video Chat w-Miss Westgate  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9:30 </a:t>
                      </a:r>
                      <a:r>
                        <a:rPr lang="en-US" sz="1400" b="0" i="0" u="none" strike="noStrike" spc="-1" noProof="0" dirty="0" err="1">
                          <a:latin typeface="KG Miss Kindergarten"/>
                        </a:rPr>
                        <a:t>Westgators</a:t>
                      </a:r>
                      <a:endParaRPr lang="en-US" sz="1400" b="0" i="0" u="none" strike="noStrike" spc="-1" noProof="0" dirty="0">
                        <a:latin typeface="KG Miss Kindergarten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11:30 </a:t>
                      </a:r>
                      <a:r>
                        <a:rPr lang="en-US" sz="1400" b="0" i="0" u="none" strike="noStrike" spc="-1" noProof="0" dirty="0" err="1">
                          <a:latin typeface="KG Miss Kindergarten"/>
                        </a:rPr>
                        <a:t>Walshies</a:t>
                      </a: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 *Optional</a:t>
                      </a:r>
                      <a:endParaRPr lang="en-US" sz="1400" dirty="0">
                        <a:effectLst/>
                        <a:latin typeface="KG Miss Kindergarten" panose="02000000000000000000"/>
                      </a:endParaRP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KG Miss Kindergarten" panose="02000000000000000000"/>
                      </a:endParaRPr>
                    </a:p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Read for your book club!</a:t>
                      </a:r>
                    </a:p>
                    <a:p>
                      <a:pPr marL="0" indent="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KG Miss Kindergarten" panose="02000000000000000000"/>
                      </a:endParaRPr>
                    </a:p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Be prepared with questions and thoughts to share with your book club!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18049"/>
                  </a:ext>
                </a:extLst>
              </a:tr>
              <a:tr h="7533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G Miss Kindergarten" panose="02000000000000000000" pitchFamily="2" charset="77"/>
                        </a:rPr>
                        <a:t>Social Studies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Go to 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  <a:hlinkClick r:id="rId3"/>
                        </a:rPr>
                        <a:t>www.amsgrade6links.weebly.com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 and follow the directions for Monday!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Learn about the geography of Asia!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Complete the form!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None/>
                      </a:pPr>
                      <a:endParaRPr lang="en-US" sz="1400" dirty="0">
                        <a:latin typeface="KG Miss Kindergarten" panose="02000000000000000000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76549"/>
                  </a:ext>
                </a:extLst>
              </a:tr>
              <a:tr h="119431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KG Miss Kindergarten"/>
                        </a:rPr>
                        <a:t>Specials Suggestions</a:t>
                      </a:r>
                    </a:p>
                    <a:p>
                      <a:pPr algn="ctr"/>
                      <a:endParaRPr lang="en-US" sz="1600" b="1" dirty="0">
                        <a:latin typeface="KG Miss Kindergarte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4"/>
                        </a:rPr>
                        <a:t>Check out the Wellness Website</a:t>
                      </a:r>
                      <a:endParaRPr lang="en-US" sz="1400" dirty="0"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 Check in on your music teachers! </a:t>
                      </a: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See what </a:t>
                      </a: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5"/>
                        </a:rPr>
                        <a:t>Mrs. Horta</a:t>
                      </a: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or your Spanish teachers have posted! </a:t>
                      </a: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6"/>
                        </a:rPr>
                        <a:t>Click here for Spanish information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542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99BD0D1-7483-3C42-ACB2-B3891AC4F8C5}"/>
              </a:ext>
            </a:extLst>
          </p:cNvPr>
          <p:cNvSpPr txBox="1"/>
          <p:nvPr/>
        </p:nvSpPr>
        <p:spPr>
          <a:xfrm>
            <a:off x="270509" y="753070"/>
            <a:ext cx="6316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KG Miss Kindergarten" panose="02000000000000000000" pitchFamily="2" charset="77"/>
              </a:rPr>
              <a:t>We suggest you do the following work from 9:30-12:30 each day. That way, you can chat with your teachers on teams if you have questions while you do your work! </a:t>
            </a:r>
          </a:p>
        </p:txBody>
      </p:sp>
    </p:spTree>
    <p:extLst>
      <p:ext uri="{BB962C8B-B14F-4D97-AF65-F5344CB8AC3E}">
        <p14:creationId xmlns:p14="http://schemas.microsoft.com/office/powerpoint/2010/main" val="221289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F2828E7-EB12-844F-A249-91DB79B6F83B}"/>
              </a:ext>
            </a:extLst>
          </p:cNvPr>
          <p:cNvSpPr txBox="1">
            <a:spLocks/>
          </p:cNvSpPr>
          <p:nvPr/>
        </p:nvSpPr>
        <p:spPr>
          <a:xfrm>
            <a:off x="557212" y="81734"/>
            <a:ext cx="5829300" cy="82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AGJoyOfMissingOutSolid Medium" panose="02000603000000000000" pitchFamily="2" charset="0"/>
                <a:ea typeface="AGJoyOfMissingOutSolid Medium" panose="02000603000000000000" pitchFamily="2" charset="0"/>
                <a:cs typeface="AGJoyOfMissingOut Medium" charset="0"/>
              </a:rPr>
              <a:t>Tuesday, 6/9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A21304F-67DA-1A4A-B100-07F635347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87674"/>
              </p:ext>
            </p:extLst>
          </p:nvPr>
        </p:nvGraphicFramePr>
        <p:xfrm>
          <a:off x="270508" y="1889576"/>
          <a:ext cx="6316979" cy="6266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571">
                  <a:extLst>
                    <a:ext uri="{9D8B030D-6E8A-4147-A177-3AD203B41FA5}">
                      <a16:colId xmlns:a16="http://schemas.microsoft.com/office/drawing/2014/main" val="2600874649"/>
                    </a:ext>
                  </a:extLst>
                </a:gridCol>
                <a:gridCol w="4770408">
                  <a:extLst>
                    <a:ext uri="{9D8B030D-6E8A-4147-A177-3AD203B41FA5}">
                      <a16:colId xmlns:a16="http://schemas.microsoft.com/office/drawing/2014/main" val="3709391537"/>
                    </a:ext>
                  </a:extLst>
                </a:gridCol>
              </a:tblGrid>
              <a:tr h="1059541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Math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b="0" i="0" u="none" strike="noStrike" spc="-1" noProof="0" dirty="0">
                        <a:uFillTx/>
                        <a:latin typeface="KG Miss Kindergarten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b="0" i="0" u="none" strike="noStrike" spc="-1" noProof="0" dirty="0">
                          <a:uFillTx/>
                          <a:latin typeface="KG Miss Kindergarten"/>
                        </a:rPr>
                        <a:t>Watch the </a:t>
                      </a:r>
                      <a:r>
                        <a:rPr lang="en-US" sz="1400" b="0" i="0" u="none" strike="noStrike" spc="-1" noProof="0" dirty="0">
                          <a:uFillTx/>
                          <a:latin typeface="KG Miss Kindergarten"/>
                          <a:hlinkClick r:id="rId2"/>
                        </a:rPr>
                        <a:t>EdPuzzle</a:t>
                      </a:r>
                      <a:r>
                        <a:rPr lang="en-US" sz="1400" b="0" i="0" u="none" strike="noStrike" spc="-1" noProof="0" dirty="0">
                          <a:uFillTx/>
                          <a:latin typeface="KG Miss Kindergarten"/>
                        </a:rPr>
                        <a:t> video called “Median and Mode”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b="0" i="0" u="none" strike="noStrike" spc="-1" noProof="0" dirty="0">
                        <a:uFillTx/>
                        <a:latin typeface="KG Miss Kindergarten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b="0" i="0" u="none" strike="noStrike" spc="-1" noProof="0" dirty="0">
                          <a:uFillTx/>
                          <a:latin typeface="KG Miss Kindergarten"/>
                        </a:rPr>
                        <a:t>Then, complete the </a:t>
                      </a:r>
                      <a:r>
                        <a:rPr lang="en-US" sz="1400" b="0" i="0" u="none" strike="noStrike" spc="-1" noProof="0" dirty="0">
                          <a:uFillTx/>
                          <a:latin typeface="KG Miss Kindergarten"/>
                          <a:hlinkClick r:id="rId3"/>
                        </a:rPr>
                        <a:t>Forms assignment</a:t>
                      </a:r>
                      <a:endParaRPr lang="en-US" sz="1400" b="0" i="0" u="none" strike="noStrike" spc="-1" noProof="0" dirty="0">
                        <a:uFillTx/>
                        <a:latin typeface="KG Miss Kindergarte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endParaRPr lang="en-US" sz="1400" dirty="0">
                        <a:latin typeface="KG Miss Kindergarten" panose="02000000000000000000" pitchFamily="2" charset="77"/>
                        <a:ea typeface="KG Miss Kindergarten" charset="0"/>
                        <a:cs typeface="KG Miss Kindergarten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66289"/>
                  </a:ext>
                </a:extLst>
              </a:tr>
              <a:tr h="1004231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Science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en-US" sz="1400" b="0" i="0" u="none" strike="noStrike" spc="-1" noProof="0" dirty="0">
                          <a:uFillTx/>
                          <a:latin typeface="KG Miss Kindergarten"/>
                        </a:rPr>
                        <a:t>Respond to the </a:t>
                      </a:r>
                      <a:r>
                        <a:rPr lang="en-US" sz="1400" b="0" i="0" u="none" strike="noStrike" spc="-1" noProof="0" dirty="0">
                          <a:uFillTx/>
                          <a:latin typeface="KG Miss Kindergarten"/>
                          <a:hlinkClick r:id="rId4"/>
                        </a:rPr>
                        <a:t>FlipGrid</a:t>
                      </a:r>
                      <a:r>
                        <a:rPr lang="en-US" sz="1400" b="0" i="0" u="none" strike="noStrike" spc="-1" noProof="0" dirty="0">
                          <a:uFillTx/>
                          <a:latin typeface="KG Miss Kindergarten"/>
                        </a:rPr>
                        <a:t> Prompt about Waves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KG Miss Kindergarten" panose="02000000000000000000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959333"/>
                  </a:ext>
                </a:extLst>
              </a:tr>
              <a:tr h="114748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ELA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Read for your book club!</a:t>
                      </a:r>
                    </a:p>
                    <a:p>
                      <a:pPr marL="0" indent="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KG Miss Kindergarten" panose="02000000000000000000"/>
                      </a:endParaRPr>
                    </a:p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Be prepared with questions and thoughts to share with your book club!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18049"/>
                  </a:ext>
                </a:extLst>
              </a:tr>
              <a:tr h="75337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G Miss Kindergarten" panose="02000000000000000000" pitchFamily="2" charset="77"/>
                        </a:rPr>
                        <a:t>Social Studies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Go to 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  <a:hlinkClick r:id="rId5"/>
                        </a:rPr>
                        <a:t>www.amsgrade6links.weebly.com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 and follow the directions for Tuesday!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Learn about the Gobi Desert!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Complete the form!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76549"/>
                  </a:ext>
                </a:extLst>
              </a:tr>
              <a:tr h="119431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KG Miss Kindergarten"/>
                        </a:rPr>
                        <a:t>Specials Suggestions</a:t>
                      </a:r>
                    </a:p>
                    <a:p>
                      <a:pPr algn="ctr"/>
                      <a:endParaRPr lang="en-US" sz="1600" b="1" dirty="0">
                        <a:latin typeface="KG Miss Kindergarte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6"/>
                        </a:rPr>
                        <a:t>Check out the Wellness Website</a:t>
                      </a:r>
                      <a:endParaRPr lang="en-US" sz="1400" dirty="0"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 Check in on your music teachers! </a:t>
                      </a: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See what </a:t>
                      </a: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7"/>
                        </a:rPr>
                        <a:t>Mrs. Horta</a:t>
                      </a: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or your Spanish teachers have posted! </a:t>
                      </a: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8"/>
                        </a:rPr>
                        <a:t>Click here for Spanish information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542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99BD0D1-7483-3C42-ACB2-B3891AC4F8C5}"/>
              </a:ext>
            </a:extLst>
          </p:cNvPr>
          <p:cNvSpPr txBox="1"/>
          <p:nvPr/>
        </p:nvSpPr>
        <p:spPr>
          <a:xfrm>
            <a:off x="270509" y="753070"/>
            <a:ext cx="6316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KG Miss Kindergarten" panose="02000000000000000000" pitchFamily="2" charset="77"/>
              </a:rPr>
              <a:t>We suggest you do the following work from 9:30-12:30 each day. That way, you can chat with your teachers on teams if you have questions while you do your work! </a:t>
            </a:r>
          </a:p>
        </p:txBody>
      </p:sp>
    </p:spTree>
    <p:extLst>
      <p:ext uri="{BB962C8B-B14F-4D97-AF65-F5344CB8AC3E}">
        <p14:creationId xmlns:p14="http://schemas.microsoft.com/office/powerpoint/2010/main" val="260136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F2828E7-EB12-844F-A249-91DB79B6F83B}"/>
              </a:ext>
            </a:extLst>
          </p:cNvPr>
          <p:cNvSpPr txBox="1">
            <a:spLocks/>
          </p:cNvSpPr>
          <p:nvPr/>
        </p:nvSpPr>
        <p:spPr>
          <a:xfrm>
            <a:off x="557212" y="81734"/>
            <a:ext cx="5829300" cy="82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AGJoyOfMissingOutSolid Medium" panose="02000603000000000000" pitchFamily="2" charset="0"/>
                <a:ea typeface="AGJoyOfMissingOutSolid Medium" panose="02000603000000000000" pitchFamily="2" charset="0"/>
                <a:cs typeface="AGJoyOfMissingOut Medium" charset="0"/>
              </a:rPr>
              <a:t>Wednesday, 6/10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A21304F-67DA-1A4A-B100-07F635347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074106"/>
              </p:ext>
            </p:extLst>
          </p:nvPr>
        </p:nvGraphicFramePr>
        <p:xfrm>
          <a:off x="270510" y="1569721"/>
          <a:ext cx="6316979" cy="7195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571">
                  <a:extLst>
                    <a:ext uri="{9D8B030D-6E8A-4147-A177-3AD203B41FA5}">
                      <a16:colId xmlns:a16="http://schemas.microsoft.com/office/drawing/2014/main" val="2600874649"/>
                    </a:ext>
                  </a:extLst>
                </a:gridCol>
                <a:gridCol w="4770408">
                  <a:extLst>
                    <a:ext uri="{9D8B030D-6E8A-4147-A177-3AD203B41FA5}">
                      <a16:colId xmlns:a16="http://schemas.microsoft.com/office/drawing/2014/main" val="3709391537"/>
                    </a:ext>
                  </a:extLst>
                </a:gridCol>
              </a:tblGrid>
              <a:tr h="2476481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Math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KG Miss Kindergarten" panose="02000000000000000000" pitchFamily="2" charset="77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Watch the </a:t>
                      </a:r>
                      <a:r>
                        <a:rPr lang="en-US" sz="1400" b="0" i="0" u="none" strike="noStrike" spc="-1" noProof="0" dirty="0">
                          <a:latin typeface="KG Miss Kindergarten"/>
                          <a:hlinkClick r:id="rId2"/>
                        </a:rPr>
                        <a:t>EdPuzzle</a:t>
                      </a: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 video called "Statistical Questions"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000" b="0" i="0" u="none" strike="noStrike" spc="-1" noProof="0" dirty="0">
                        <a:latin typeface="KG Miss Kindergarten"/>
                      </a:endParaRP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Complete the assignment on the Statistics Padlet:</a:t>
                      </a: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700" b="0" i="0" u="none" strike="noStrike" spc="-1" noProof="0" dirty="0">
                        <a:latin typeface="KG Miss Kindergarte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           </a:t>
                      </a:r>
                      <a:r>
                        <a:rPr lang="en-US" sz="1400" b="0" i="0" u="none" strike="noStrike" spc="-1" noProof="0" dirty="0">
                          <a:latin typeface="KG Miss Kindergarten"/>
                          <a:hlinkClick r:id="rId3"/>
                        </a:rPr>
                        <a:t>Walsh Padlet</a:t>
                      </a:r>
                      <a:endParaRPr lang="en-US" sz="1400" b="0" i="0" u="none" strike="noStrike" spc="-1" noProof="0" dirty="0">
                        <a:latin typeface="KG Miss Kindergarte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           </a:t>
                      </a:r>
                      <a:r>
                        <a:rPr lang="en-US" sz="1400" b="0" i="0" u="none" strike="noStrike" spc="-1" noProof="0" dirty="0">
                          <a:latin typeface="KG Miss Kindergarten"/>
                          <a:hlinkClick r:id="rId4"/>
                        </a:rPr>
                        <a:t>Westgate Padlet</a:t>
                      </a:r>
                      <a:endParaRPr lang="en-US" sz="1400" b="0" i="0" u="none" strike="noStrike" spc="-1" noProof="0" dirty="0">
                        <a:latin typeface="KG Miss Kindergarten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900" b="0" i="0" u="none" strike="noStrike" spc="-1" noProof="0" dirty="0">
                        <a:latin typeface="KG Miss Kindergarten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 Respond to at least 10 classmates' questions on Padlet by Thursday night. Keep checking for more to be posted!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en-US" sz="1400" b="0" i="0" u="none" strike="noStrike" spc="-1" noProof="0" dirty="0">
                        <a:latin typeface="KG Miss Kindergarten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Video Chat w-Miss Walsh @ 10 (</a:t>
                      </a:r>
                      <a:r>
                        <a:rPr lang="en-US" sz="1400" b="0" i="0" u="none" strike="noStrike" spc="-1" noProof="0" dirty="0" err="1">
                          <a:latin typeface="KG Miss Kindergarten"/>
                        </a:rPr>
                        <a:t>Walshies</a:t>
                      </a: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) or 12 (</a:t>
                      </a:r>
                      <a:r>
                        <a:rPr lang="en-US" sz="1400" b="0" i="0" u="none" strike="noStrike" spc="-1" noProof="0" dirty="0" err="1">
                          <a:latin typeface="KG Miss Kindergarten"/>
                        </a:rPr>
                        <a:t>Westgators</a:t>
                      </a: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) *Optional</a:t>
                      </a:r>
                      <a:endParaRPr lang="en-US" sz="1400" dirty="0"/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n-US" sz="1400" dirty="0">
                        <a:latin typeface="KG Miss Kindergarten" panose="02000000000000000000" pitchFamily="2" charset="77"/>
                        <a:ea typeface="KG Miss Kindergarten" charset="0"/>
                        <a:cs typeface="KG Miss Kindergarten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66289"/>
                  </a:ext>
                </a:extLst>
              </a:tr>
              <a:tr h="52136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G Miss Kindergarten" panose="02000000000000000000" pitchFamily="2" charset="77"/>
                        </a:rPr>
                        <a:t>Science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KG Miss Kindergarten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KG Miss Kindergarten"/>
                        </a:rPr>
                        <a:t>Social Studies Day</a:t>
                      </a:r>
                      <a:endParaRPr lang="en-US" sz="1400" b="0" i="0" u="none" strike="noStrike" kern="1200" noProof="0" dirty="0">
                        <a:effectLst/>
                        <a:latin typeface="KG Miss Kindergarte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sz="1400" dirty="0">
                        <a:latin typeface="KG Miss Kindergarten" panose="02000000000000000000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959333"/>
                  </a:ext>
                </a:extLst>
              </a:tr>
              <a:tr h="12217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G Miss Kindergarten" panose="02000000000000000000" pitchFamily="2" charset="77"/>
                        </a:rPr>
                        <a:t>ELA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Read for your book club!</a:t>
                      </a:r>
                    </a:p>
                    <a:p>
                      <a:pPr marL="0" indent="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KG Miss Kindergarten" panose="02000000000000000000"/>
                      </a:endParaRPr>
                    </a:p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Be prepared with questions and thoughts to share with your book club!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KG Miss Kindergarten" panose="02000000000000000000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18049"/>
                  </a:ext>
                </a:extLst>
              </a:tr>
              <a:tr h="704098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Social Studies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Go to 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  <a:hlinkClick r:id="rId5"/>
                        </a:rPr>
                        <a:t>www.amsgrade6links.weebly.com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 and follow the directions for Wednesday!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Learn about the Himalayas!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Complete the form!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76549"/>
                  </a:ext>
                </a:extLst>
              </a:tr>
              <a:tr h="8068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KG Miss Kindergarten"/>
                        </a:rPr>
                        <a:t>Specials Suggestions</a:t>
                      </a:r>
                    </a:p>
                    <a:p>
                      <a:pPr algn="ctr"/>
                      <a:endParaRPr lang="en-US" sz="1600" b="1" dirty="0">
                        <a:latin typeface="KG Miss Kindergarte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 Check in on computers with Ms. Grant! </a:t>
                      </a: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 Check the 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6"/>
                        </a:rPr>
                        <a:t>Art Website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!</a:t>
                      </a:r>
                      <a:endParaRPr lang="en-US" sz="14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542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B22F054-E81A-8F45-AEF3-FA118778E915}"/>
              </a:ext>
            </a:extLst>
          </p:cNvPr>
          <p:cNvSpPr txBox="1"/>
          <p:nvPr/>
        </p:nvSpPr>
        <p:spPr>
          <a:xfrm>
            <a:off x="270509" y="753070"/>
            <a:ext cx="6316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KG Miss Kindergarten" panose="02000000000000000000" pitchFamily="2" charset="77"/>
              </a:rPr>
              <a:t>We suggest you do the following work from 9:30-12:30 each day. That way, you can chat with your teachers on teams if you have questions while you do your work! </a:t>
            </a:r>
          </a:p>
        </p:txBody>
      </p:sp>
    </p:spTree>
    <p:extLst>
      <p:ext uri="{BB962C8B-B14F-4D97-AF65-F5344CB8AC3E}">
        <p14:creationId xmlns:p14="http://schemas.microsoft.com/office/powerpoint/2010/main" val="2270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F2828E7-EB12-844F-A249-91DB79B6F83B}"/>
              </a:ext>
            </a:extLst>
          </p:cNvPr>
          <p:cNvSpPr txBox="1">
            <a:spLocks/>
          </p:cNvSpPr>
          <p:nvPr/>
        </p:nvSpPr>
        <p:spPr>
          <a:xfrm>
            <a:off x="557212" y="81734"/>
            <a:ext cx="5829300" cy="82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AGJoyOfMissingOutSolid Medium" panose="02000603000000000000" pitchFamily="2" charset="0"/>
                <a:ea typeface="AGJoyOfMissingOutSolid Medium" panose="02000603000000000000" pitchFamily="2" charset="0"/>
                <a:cs typeface="AGJoyOfMissingOut Medium" charset="0"/>
              </a:rPr>
              <a:t>Thursday, 6/11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A21304F-67DA-1A4A-B100-07F635347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611820"/>
              </p:ext>
            </p:extLst>
          </p:nvPr>
        </p:nvGraphicFramePr>
        <p:xfrm>
          <a:off x="270510" y="1767840"/>
          <a:ext cx="6316979" cy="7213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571">
                  <a:extLst>
                    <a:ext uri="{9D8B030D-6E8A-4147-A177-3AD203B41FA5}">
                      <a16:colId xmlns:a16="http://schemas.microsoft.com/office/drawing/2014/main" val="2600874649"/>
                    </a:ext>
                  </a:extLst>
                </a:gridCol>
                <a:gridCol w="4770408">
                  <a:extLst>
                    <a:ext uri="{9D8B030D-6E8A-4147-A177-3AD203B41FA5}">
                      <a16:colId xmlns:a16="http://schemas.microsoft.com/office/drawing/2014/main" val="3709391537"/>
                    </a:ext>
                  </a:extLst>
                </a:gridCol>
              </a:tblGrid>
              <a:tr h="84537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Math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b="0" i="0" u="none" strike="noStrike" spc="-1" noProof="0" dirty="0">
                          <a:latin typeface="KG Miss Kindergarten" panose="02000000000000000000" pitchFamily="2" charset="77"/>
                          <a:hlinkClick r:id="rId2"/>
                        </a:rPr>
                        <a:t>Complete the Quizizz</a:t>
                      </a:r>
                      <a:r>
                        <a:rPr lang="en-US" sz="1400" b="0" i="0" u="none" strike="noStrike" spc="-1" noProof="0" dirty="0"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Code: 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2882405</a:t>
                      </a:r>
                      <a:endParaRPr lang="en-US" sz="1400" b="0" i="0" u="none" strike="noStrike" spc="-1" noProof="0" dirty="0">
                        <a:latin typeface="KG Miss Kindergarten" panose="02000000000000000000" pitchFamily="2" charset="77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b="0" i="0" u="none" strike="noStrike" spc="-1" noProof="0" dirty="0">
                        <a:latin typeface="KG Miss Kindergarten"/>
                      </a:endParaRPr>
                    </a:p>
                    <a:p>
                      <a:pPr marL="286385" lvl="0" indent="-2857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Respond to at least 10 classmates' questions on Padlet by tonight if you have not already </a:t>
                      </a:r>
                      <a:endParaRPr lang="en-US" sz="1400" dirty="0">
                        <a:latin typeface="KG Miss Kindergarten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KG Miss Kindergarte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66289"/>
                  </a:ext>
                </a:extLst>
              </a:tr>
              <a:tr h="66785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G Miss Kindergarten" panose="02000000000000000000" pitchFamily="2" charset="77"/>
                        </a:rPr>
                        <a:t>Science</a:t>
                      </a:r>
                      <a:endParaRPr lang="en-US" sz="1800" b="1" dirty="0">
                        <a:latin typeface="KG Miss Kindergarten" panose="02000000000000000000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en-US" sz="1400" b="0" i="0" u="none" strike="noStrike" spc="-1" noProof="0" dirty="0">
                          <a:latin typeface="KG Miss Kindergarten"/>
                          <a:hlinkClick r:id="rId2"/>
                        </a:rPr>
                        <a:t>Complete the Quizizz</a:t>
                      </a:r>
                      <a:r>
                        <a:rPr lang="en-US" sz="1400" b="0" i="0" u="none" strike="noStrike" spc="-1" noProof="0" dirty="0">
                          <a:latin typeface="KG Miss Kindergarten"/>
                        </a:rPr>
                        <a:t> </a:t>
                      </a:r>
                      <a:r>
                        <a:rPr lang="en-US" sz="1400" b="0" i="0" u="none" strike="noStrike" spc="-1" noProof="0" dirty="0">
                          <a:solidFill>
                            <a:srgbClr val="000000"/>
                          </a:solidFill>
                          <a:latin typeface="KG Miss Kindergarten"/>
                        </a:rPr>
                        <a:t> about Waves</a:t>
                      </a: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endParaRPr lang="en-US" sz="1400" b="0" i="0" u="none" strike="noStrike" spc="-1" noProof="0" dirty="0">
                        <a:solidFill>
                          <a:srgbClr val="000000"/>
                        </a:solidFill>
                        <a:latin typeface="KG Miss Kindergarten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 i="0" u="none" strike="noStrike" spc="-1" noProof="0" dirty="0">
                          <a:solidFill>
                            <a:srgbClr val="000000"/>
                          </a:solidFill>
                          <a:latin typeface="KG Miss Kindergarten"/>
                        </a:rPr>
                        <a:t>Code: 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6268850</a:t>
                      </a:r>
                      <a:endParaRPr lang="en-US" sz="1400" b="0" i="0" u="none" strike="noStrike" spc="-1" noProof="0" dirty="0">
                        <a:solidFill>
                          <a:srgbClr val="000000"/>
                        </a:solidFill>
                        <a:latin typeface="KG Miss Kindergarten"/>
                      </a:endParaRP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endParaRPr lang="en-US" sz="1400" b="0" i="0" u="none" strike="noStrike" spc="-1" noProof="0" dirty="0">
                        <a:solidFill>
                          <a:srgbClr val="000000"/>
                        </a:solidFill>
                        <a:latin typeface="KG Miss Kindergarten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400" b="0" i="0" u="none" strike="noStrike" spc="-1" noProof="0" dirty="0">
                          <a:solidFill>
                            <a:srgbClr val="000000"/>
                          </a:solidFill>
                          <a:latin typeface="KG Miss Kindergarten"/>
                        </a:rPr>
                        <a:t>You must get a 70% or higher for credit</a:t>
                      </a:r>
                    </a:p>
                    <a:p>
                      <a:pPr marL="285750" indent="-285750" rtl="0" fontAlgn="base">
                        <a:buFont typeface="Wingdings" pitchFamily="2" charset="2"/>
                        <a:buChar char="q"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KG Miss Kindergarten" panose="02000000000000000000" pitchFamily="2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959333"/>
                  </a:ext>
                </a:extLst>
              </a:tr>
              <a:tr h="12846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G Miss Kindergarten" panose="02000000000000000000" pitchFamily="2" charset="77"/>
                        </a:rPr>
                        <a:t>ELA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Read for your book club!</a:t>
                      </a:r>
                    </a:p>
                    <a:p>
                      <a:pPr marL="0" indent="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KG Miss Kindergarten" panose="02000000000000000000"/>
                      </a:endParaRPr>
                    </a:p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Be prepared with questions and thoughts to share with your book club!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18049"/>
                  </a:ext>
                </a:extLst>
              </a:tr>
              <a:tr h="86998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G Miss Kindergarten" panose="02000000000000000000" pitchFamily="2" charset="77"/>
                        </a:rPr>
                        <a:t>Social Studies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Go to 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  <a:hlinkClick r:id="rId3"/>
                        </a:rPr>
                        <a:t>www.amsgrade6links.weebly.com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 and follow the directions for Thursday!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Learn about Japan and Southeast Asia!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Complete the form!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76549"/>
                  </a:ext>
                </a:extLst>
              </a:tr>
              <a:tr h="126857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KG Miss Kindergarten"/>
                        </a:rPr>
                        <a:t>Specials Suggestions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4"/>
                        </a:rPr>
                        <a:t>Check out the Wellness Website</a:t>
                      </a:r>
                      <a:endParaRPr lang="en-US" sz="1400" dirty="0">
                        <a:latin typeface="KG Miss Kindergarten" charset="0"/>
                        <a:ea typeface="KG Miss Kindergarten" charset="0"/>
                        <a:cs typeface="KG Miss Kindergarten" charset="0"/>
                      </a:endParaRP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 Check in on your music teachers! </a:t>
                      </a:r>
                    </a:p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endParaRPr lang="en-U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See what </a:t>
                      </a: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5"/>
                        </a:rPr>
                        <a:t>Mrs. Horta</a:t>
                      </a: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or your Spanish teachers have posted! </a:t>
                      </a:r>
                      <a:r>
                        <a:rPr lang="en-US" sz="1400" dirty="0">
                          <a:latin typeface="KG Miss Kindergarten" charset="0"/>
                          <a:ea typeface="KG Miss Kindergarten" charset="0"/>
                          <a:cs typeface="KG Miss Kindergarten" charset="0"/>
                          <a:hlinkClick r:id="rId6"/>
                        </a:rPr>
                        <a:t>Click here for Spanish information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542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A036DE-6E40-504F-9710-C9342922128F}"/>
              </a:ext>
            </a:extLst>
          </p:cNvPr>
          <p:cNvSpPr txBox="1"/>
          <p:nvPr/>
        </p:nvSpPr>
        <p:spPr>
          <a:xfrm>
            <a:off x="270509" y="753070"/>
            <a:ext cx="6316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KG Miss Kindergarten" panose="02000000000000000000" pitchFamily="2" charset="77"/>
              </a:rPr>
              <a:t>We suggest you do the following work from 9:30-12:30 each day. That way, you can chat with your teachers on teams if you have questions while you do your work! </a:t>
            </a:r>
          </a:p>
        </p:txBody>
      </p:sp>
    </p:spTree>
    <p:extLst>
      <p:ext uri="{BB962C8B-B14F-4D97-AF65-F5344CB8AC3E}">
        <p14:creationId xmlns:p14="http://schemas.microsoft.com/office/powerpoint/2010/main" val="27057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F2828E7-EB12-844F-A249-91DB79B6F83B}"/>
              </a:ext>
            </a:extLst>
          </p:cNvPr>
          <p:cNvSpPr txBox="1">
            <a:spLocks/>
          </p:cNvSpPr>
          <p:nvPr/>
        </p:nvSpPr>
        <p:spPr>
          <a:xfrm>
            <a:off x="557212" y="81734"/>
            <a:ext cx="5829300" cy="826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AGJoyOfMissingOutSolid Medium" panose="02000603000000000000" pitchFamily="2" charset="0"/>
                <a:ea typeface="AGJoyOfMissingOutSolid Medium" panose="02000603000000000000" pitchFamily="2" charset="0"/>
                <a:cs typeface="AGJoyOfMissingOut Medium" charset="0"/>
              </a:rPr>
              <a:t>Friday, 6/12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A21304F-67DA-1A4A-B100-07F635347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151212"/>
              </p:ext>
            </p:extLst>
          </p:nvPr>
        </p:nvGraphicFramePr>
        <p:xfrm>
          <a:off x="270508" y="1568462"/>
          <a:ext cx="6316979" cy="5801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571">
                  <a:extLst>
                    <a:ext uri="{9D8B030D-6E8A-4147-A177-3AD203B41FA5}">
                      <a16:colId xmlns:a16="http://schemas.microsoft.com/office/drawing/2014/main" val="2600874649"/>
                    </a:ext>
                  </a:extLst>
                </a:gridCol>
                <a:gridCol w="4770408">
                  <a:extLst>
                    <a:ext uri="{9D8B030D-6E8A-4147-A177-3AD203B41FA5}">
                      <a16:colId xmlns:a16="http://schemas.microsoft.com/office/drawing/2014/main" val="3709391537"/>
                    </a:ext>
                  </a:extLst>
                </a:gridCol>
              </a:tblGrid>
              <a:tr h="1088485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Math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endParaRPr lang="en-US" sz="1400" b="0" strike="noStrike" spc="-1" dirty="0">
                        <a:solidFill>
                          <a:srgbClr val="000000"/>
                        </a:solidFill>
                        <a:latin typeface="KG Miss Kindergarten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KG Miss Kindergarten"/>
                        </a:rPr>
                        <a:t>Submit your measures of center from your Padlet on 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KG Miss Kindergarten"/>
                          <a:hlinkClick r:id="rId2"/>
                        </a:rPr>
                        <a:t>Forms</a:t>
                      </a:r>
                      <a:endParaRPr lang="en-US" sz="1400" dirty="0"/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endParaRPr lang="en-US" sz="1400" baseline="0" dirty="0">
                        <a:latin typeface="KG Miss Kindergarten"/>
                        <a:ea typeface="KG Miss Kindergarten" charset="0"/>
                        <a:cs typeface="KG Miss Kindergarten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66289"/>
                  </a:ext>
                </a:extLst>
              </a:tr>
              <a:tr h="421349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KG Miss Kindergarten" panose="02000000000000000000" pitchFamily="2" charset="77"/>
                        </a:rPr>
                        <a:t>Science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sz="1400" b="0" i="0" u="none" strike="noStrike" kern="1200" spc="-1" dirty="0">
                          <a:solidFill>
                            <a:schemeClr val="tx1"/>
                          </a:solidFill>
                          <a:effectLst/>
                          <a:latin typeface="KG Miss Kindergarten" panose="02000000000000000000" pitchFamily="2" charset="77"/>
                          <a:ea typeface="+mn-ea"/>
                          <a:cs typeface="+mn-cs"/>
                        </a:rPr>
                        <a:t>Social Studies Day! </a:t>
                      </a:r>
                      <a:endParaRPr lang="en-US" sz="1100" b="0" strike="noStrike" spc="-1" dirty="0">
                        <a:solidFill>
                          <a:srgbClr val="000000"/>
                        </a:solidFill>
                        <a:latin typeface="KG Miss Kindergarten" panose="02000000000000000000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959333"/>
                  </a:ext>
                </a:extLst>
              </a:tr>
              <a:tr h="1332339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ELA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Read for your book club!</a:t>
                      </a:r>
                    </a:p>
                    <a:p>
                      <a:pPr marL="0" indent="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1400" dirty="0">
                        <a:effectLst/>
                        <a:latin typeface="KG Miss Kindergarten" panose="02000000000000000000"/>
                      </a:endParaRPr>
                    </a:p>
                    <a:p>
                      <a:pPr marL="171450" indent="-171450" algn="l" fontAlgn="base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/>
                        </a:rPr>
                        <a:t>Be prepared with questions and thoughts to share with your book club!</a:t>
                      </a:r>
                      <a:endParaRPr lang="en-US" sz="1400" b="1" dirty="0">
                        <a:effectLst/>
                        <a:highlight>
                          <a:srgbClr val="FFFF00"/>
                        </a:highlight>
                        <a:latin typeface="KG Miss Kindergarten" panose="0200000000000000000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18049"/>
                  </a:ext>
                </a:extLst>
              </a:tr>
              <a:tr h="1361456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KG Miss Kindergarten" panose="02000000000000000000" pitchFamily="2" charset="77"/>
                        </a:rPr>
                        <a:t>Social Studies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Go to 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  <a:hlinkClick r:id="rId3"/>
                        </a:rPr>
                        <a:t>www.amsgrade6links.weebly.com</a:t>
                      </a: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 and follow the directions for Friday!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Learn about current events in Asia!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Practice your map skills!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i="0" u="none" strike="noStrike" noProof="0" dirty="0">
                          <a:effectLst/>
                          <a:latin typeface="KG Miss Kindergarten" panose="02000000000000000000"/>
                        </a:rPr>
                        <a:t>Use the maps to complete the form!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400" b="0" i="0" u="none" strike="noStrike" noProof="0" dirty="0">
                        <a:effectLst/>
                        <a:latin typeface="KG Miss Kindergarten" panose="0200000000000000000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76549"/>
                  </a:ext>
                </a:extLst>
              </a:tr>
              <a:tr h="94803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KG Miss Kindergarten"/>
                        </a:rPr>
                        <a:t>Specials Suggestions</a:t>
                      </a:r>
                    </a:p>
                    <a:p>
                      <a:pPr algn="ctr"/>
                      <a:endParaRPr lang="en-US" sz="1600" b="1" dirty="0">
                        <a:latin typeface="KG Miss Kindergarte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fontAlgn="base"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en-US" sz="1400" dirty="0">
                          <a:effectLst/>
                          <a:latin typeface="KG Miss Kindergarten" panose="02000000000000000000" pitchFamily="2" charset="77"/>
                        </a:rPr>
                        <a:t> Take another look at your specials and see what has been posted!</a:t>
                      </a:r>
                    </a:p>
                    <a:p>
                      <a:pPr marL="0" indent="0" algn="l" fontAlgn="base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542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884073F-9ED0-724D-B5A4-8CBB9D30F206}"/>
              </a:ext>
            </a:extLst>
          </p:cNvPr>
          <p:cNvSpPr txBox="1"/>
          <p:nvPr/>
        </p:nvSpPr>
        <p:spPr>
          <a:xfrm>
            <a:off x="270509" y="753070"/>
            <a:ext cx="6316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KG Miss Kindergarten" panose="02000000000000000000" pitchFamily="2" charset="77"/>
              </a:rPr>
              <a:t>We suggest you do the following work from 9:30-12:30 each day. That way, you can chat with your teachers on teams if you have questions while you do your work! </a:t>
            </a:r>
          </a:p>
        </p:txBody>
      </p:sp>
    </p:spTree>
    <p:extLst>
      <p:ext uri="{BB962C8B-B14F-4D97-AF65-F5344CB8AC3E}">
        <p14:creationId xmlns:p14="http://schemas.microsoft.com/office/powerpoint/2010/main" val="162893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734</Words>
  <Application>Microsoft Office PowerPoint</Application>
  <PresentationFormat>Letter Paper (8.5x11 in)</PresentationFormat>
  <Paragraphs>133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AGJoyOfMissingOutSolid Medium</vt:lpstr>
      <vt:lpstr>Arial</vt:lpstr>
      <vt:lpstr>Calibri</vt:lpstr>
      <vt:lpstr>Calibri Light</vt:lpstr>
      <vt:lpstr>KG Miss Kindergarten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4/6</dc:title>
  <dc:creator>Alicia Campellone</dc:creator>
  <cp:lastModifiedBy>Rachel Westgate</cp:lastModifiedBy>
  <cp:revision>57</cp:revision>
  <dcterms:created xsi:type="dcterms:W3CDTF">2020-04-06T20:18:15Z</dcterms:created>
  <dcterms:modified xsi:type="dcterms:W3CDTF">2020-06-07T15:35:18Z</dcterms:modified>
</cp:coreProperties>
</file>